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notesMasterIdLst>
    <p:notesMasterId r:id="rId27"/>
  </p:notesMasterIdLst>
  <p:sldIdLst>
    <p:sldId id="295" r:id="rId5"/>
    <p:sldId id="296" r:id="rId6"/>
    <p:sldId id="297" r:id="rId7"/>
    <p:sldId id="298" r:id="rId8"/>
    <p:sldId id="299" r:id="rId9"/>
    <p:sldId id="300" r:id="rId10"/>
    <p:sldId id="301" r:id="rId11"/>
    <p:sldId id="270" r:id="rId12"/>
    <p:sldId id="306" r:id="rId13"/>
    <p:sldId id="273" r:id="rId14"/>
    <p:sldId id="293" r:id="rId15"/>
    <p:sldId id="294" r:id="rId16"/>
    <p:sldId id="264" r:id="rId17"/>
    <p:sldId id="260" r:id="rId18"/>
    <p:sldId id="303" r:id="rId19"/>
    <p:sldId id="305" r:id="rId20"/>
    <p:sldId id="307" r:id="rId21"/>
    <p:sldId id="304" r:id="rId22"/>
    <p:sldId id="286" r:id="rId23"/>
    <p:sldId id="287" r:id="rId24"/>
    <p:sldId id="308" r:id="rId25"/>
    <p:sldId id="309" r:id="rId26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3333CC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581" autoAdjust="0"/>
  </p:normalViewPr>
  <p:slideViewPr>
    <p:cSldViewPr>
      <p:cViewPr varScale="1">
        <p:scale>
          <a:sx n="41" d="100"/>
          <a:sy n="41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B7C8C-45B4-463F-A04A-518144BE6BC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31587-52CE-4622-8C52-11D1CFC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9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E62CC71-8D71-4DF5-AD38-7F500DAE9028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5608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25609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0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5612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25613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4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5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6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7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618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25619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0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5622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5623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4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5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6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7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628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9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CE6FD-ACB9-48DA-A762-E5F90A489D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F33F4-DB63-44F6-961F-D2A0343644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5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4A24A-3154-4887-8CB1-8658A58E34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9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CB932-4214-40DB-A0F2-11E328EA87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09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07A88D-0F23-4D0E-9372-918282DC98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4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B140C-0194-4CB0-BD92-6E10847EED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7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25C31E-EC31-42B4-A9EB-B0332C8024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A8785-6916-4345-A690-3E2C3E0FF5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1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492F9-7285-4B4D-816B-A48D726A14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15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EBCB6-A0D9-4D05-8204-B1E598ACC7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81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0F4BC3B-FDC1-406C-8431-9D73E5F1B5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05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063A75B-1ADE-4E69-8177-908BE4A4FE7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458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586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2458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8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8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596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4597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2459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59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0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0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4604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2460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0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0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0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0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461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2461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1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61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461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2461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461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2462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462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1.bin"/><Relationship Id="rId7" Type="http://schemas.openxmlformats.org/officeDocument/2006/relationships/slide" Target="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slide" Target="slide15.xml"/><Relationship Id="rId5" Type="http://schemas.openxmlformats.org/officeDocument/2006/relationships/slide" Target="slide13.xml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slide" Target="slide11.xml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JMACLEAN\My%20Documents\My%20Music\TV%20and%20Movie%20Themes\Henry%20Mancini%20-%20James%20Bond%20%20007%20Theme.mp3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ctrTitle"/>
          </p:nvPr>
        </p:nvSpPr>
        <p:spPr>
          <a:xfrm>
            <a:off x="4733925" y="2708275"/>
            <a:ext cx="3313113" cy="1701800"/>
          </a:xfrm>
        </p:spPr>
        <p:txBody>
          <a:bodyPr/>
          <a:lstStyle/>
          <a:p>
            <a:pPr eaLnBrk="1" hangingPunct="1"/>
            <a:r>
              <a:rPr lang="en-US" dirty="0" smtClean="0"/>
              <a:t>Lewis Dot Diagrams</a:t>
            </a:r>
          </a:p>
        </p:txBody>
      </p:sp>
    </p:spTree>
    <p:extLst>
      <p:ext uri="{BB962C8B-B14F-4D97-AF65-F5344CB8AC3E}">
        <p14:creationId xmlns:p14="http://schemas.microsoft.com/office/powerpoint/2010/main" val="346648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7813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LEWIS DOT DIAGRAMS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772400" cy="4378325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Find the valence electrons.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Write the element symbol.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Draw the dots starting at the top right of the symbol.</a:t>
            </a:r>
            <a:endParaRPr lang="en-US" smtClean="0"/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5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5791200" y="4071938"/>
            <a:ext cx="1752600" cy="1828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78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– Carbon (Element #6)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219200" y="1527175"/>
            <a:ext cx="3521075" cy="4525963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Find the valence electrons.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Write the element symbol.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Draw the dots starting at the top of the symbol and continuing clockwise.</a:t>
            </a:r>
          </a:p>
          <a:p>
            <a:pPr marL="533400" indent="-533400"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sz="2400" dirty="0" smtClean="0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76800" y="1600200"/>
            <a:ext cx="3810000" cy="1828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Carbon has 4 valence electrons because it is in group 14.</a:t>
            </a:r>
          </a:p>
          <a:p>
            <a:pPr eaLnBrk="1" hangingPunct="1"/>
            <a:r>
              <a:rPr lang="en-US" sz="2400" dirty="0" smtClean="0"/>
              <a:t>Element symbol is C.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66565" name="WordArt 5"/>
          <p:cNvSpPr>
            <a:spLocks noChangeArrowheads="1" noChangeShapeType="1" noTextEdit="1"/>
          </p:cNvSpPr>
          <p:nvPr/>
        </p:nvSpPr>
        <p:spPr bwMode="auto">
          <a:xfrm>
            <a:off x="6143625" y="4148138"/>
            <a:ext cx="1019175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C</a:t>
            </a:r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6477000" y="3614738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7" name="Oval 7"/>
          <p:cNvSpPr>
            <a:spLocks noChangeArrowheads="1"/>
          </p:cNvSpPr>
          <p:nvPr/>
        </p:nvSpPr>
        <p:spPr bwMode="auto">
          <a:xfrm>
            <a:off x="7620000" y="4757738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8" name="Oval 8"/>
          <p:cNvSpPr>
            <a:spLocks noChangeArrowheads="1"/>
          </p:cNvSpPr>
          <p:nvPr/>
        </p:nvSpPr>
        <p:spPr bwMode="auto">
          <a:xfrm>
            <a:off x="6781800" y="6053138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Oval 9"/>
          <p:cNvSpPr>
            <a:spLocks noChangeArrowheads="1"/>
          </p:cNvSpPr>
          <p:nvPr/>
        </p:nvSpPr>
        <p:spPr bwMode="auto">
          <a:xfrm>
            <a:off x="5410200" y="4833938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3" name="Text Box 13"/>
          <p:cNvSpPr txBox="1">
            <a:spLocks noChangeArrowheads="1"/>
          </p:cNvSpPr>
          <p:nvPr/>
        </p:nvSpPr>
        <p:spPr bwMode="auto">
          <a:xfrm>
            <a:off x="6400800" y="353853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1</a:t>
            </a:r>
          </a:p>
        </p:txBody>
      </p:sp>
      <p:sp>
        <p:nvSpPr>
          <p:cNvPr id="66574" name="Text Box 14"/>
          <p:cNvSpPr txBox="1">
            <a:spLocks noChangeArrowheads="1"/>
          </p:cNvSpPr>
          <p:nvPr/>
        </p:nvSpPr>
        <p:spPr bwMode="auto">
          <a:xfrm>
            <a:off x="7543800" y="4695825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2</a:t>
            </a:r>
          </a:p>
        </p:txBody>
      </p:sp>
      <p:sp>
        <p:nvSpPr>
          <p:cNvPr id="66575" name="Text Box 15"/>
          <p:cNvSpPr txBox="1">
            <a:spLocks noChangeArrowheads="1"/>
          </p:cNvSpPr>
          <p:nvPr/>
        </p:nvSpPr>
        <p:spPr bwMode="auto">
          <a:xfrm>
            <a:off x="6705600" y="5991225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3</a:t>
            </a:r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5334000" y="475773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4</a:t>
            </a:r>
          </a:p>
        </p:txBody>
      </p:sp>
      <p:sp>
        <p:nvSpPr>
          <p:cNvPr id="66579" name="AutoShape 19"/>
          <p:cNvSpPr>
            <a:spLocks noChangeArrowheads="1"/>
          </p:cNvSpPr>
          <p:nvPr/>
        </p:nvSpPr>
        <p:spPr bwMode="auto">
          <a:xfrm rot="2509398">
            <a:off x="7620000" y="3614738"/>
            <a:ext cx="762000" cy="533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0" name="Line 20"/>
          <p:cNvSpPr>
            <a:spLocks noChangeShapeType="1"/>
          </p:cNvSpPr>
          <p:nvPr/>
        </p:nvSpPr>
        <p:spPr bwMode="auto">
          <a:xfrm flipV="1">
            <a:off x="4572000" y="5976938"/>
            <a:ext cx="1066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1" name="Text Box 21"/>
          <p:cNvSpPr txBox="1">
            <a:spLocks noChangeArrowheads="1"/>
          </p:cNvSpPr>
          <p:nvPr/>
        </p:nvSpPr>
        <p:spPr bwMode="auto">
          <a:xfrm>
            <a:off x="1905000" y="6445250"/>
            <a:ext cx="5181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Pretend like there’s an imaginary box around the letters</a:t>
            </a:r>
          </a:p>
        </p:txBody>
      </p:sp>
    </p:spTree>
    <p:extLst>
      <p:ext uri="{BB962C8B-B14F-4D97-AF65-F5344CB8AC3E}">
        <p14:creationId xmlns:p14="http://schemas.microsoft.com/office/powerpoint/2010/main" val="58354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6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6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2" grpId="0" animBg="1"/>
      <p:bldP spid="66563" grpId="0" build="p" bldLvl="2" autoUpdateAnimBg="0"/>
      <p:bldP spid="66564" grpId="0" build="p" bldLvl="2" autoUpdateAnimBg="0"/>
      <p:bldP spid="66565" grpId="0" animBg="1"/>
      <p:bldP spid="66566" grpId="0" animBg="1"/>
      <p:bldP spid="66567" grpId="0" animBg="1"/>
      <p:bldP spid="66568" grpId="0" animBg="1"/>
      <p:bldP spid="66569" grpId="0" animBg="1"/>
      <p:bldP spid="66573" grpId="0" autoUpdateAnimBg="0"/>
      <p:bldP spid="66574" grpId="0" autoUpdateAnimBg="0"/>
      <p:bldP spid="66575" grpId="0" autoUpdateAnimBg="0"/>
      <p:bldP spid="66576" grpId="0" autoUpdateAnimBg="0"/>
      <p:bldP spid="66579" grpId="0" animBg="1"/>
      <p:bldP spid="66580" grpId="0" animBg="1"/>
      <p:bldP spid="6658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277813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– Sulfur (Element #16)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43000" y="1493837"/>
            <a:ext cx="3521075" cy="4525963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Find the valence electrons.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Write the element symbol.</a:t>
            </a: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Draw the dots starting at the top right of the symbol and continuing clockwise.</a:t>
            </a:r>
            <a:endParaRPr lang="en-US" sz="2400" dirty="0" smtClean="0"/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sz="2400" dirty="0" smtClean="0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76800" y="1600200"/>
            <a:ext cx="3810000" cy="1828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Sulfur has 6 valence electrons because it is in group 16.</a:t>
            </a:r>
          </a:p>
          <a:p>
            <a:pPr eaLnBrk="1" hangingPunct="1"/>
            <a:r>
              <a:rPr lang="en-US" sz="2400" dirty="0" smtClean="0"/>
              <a:t>Element symbol is S.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68614" name="WordArt 6"/>
          <p:cNvSpPr>
            <a:spLocks noChangeArrowheads="1" noChangeShapeType="1" noTextEdit="1"/>
          </p:cNvSpPr>
          <p:nvPr/>
        </p:nvSpPr>
        <p:spPr bwMode="auto">
          <a:xfrm>
            <a:off x="6143625" y="3962400"/>
            <a:ext cx="1019175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S</a:t>
            </a:r>
          </a:p>
        </p:txBody>
      </p:sp>
      <p:sp>
        <p:nvSpPr>
          <p:cNvPr id="68615" name="Oval 7"/>
          <p:cNvSpPr>
            <a:spLocks noChangeArrowheads="1"/>
          </p:cNvSpPr>
          <p:nvPr/>
        </p:nvSpPr>
        <p:spPr bwMode="auto">
          <a:xfrm>
            <a:off x="6248400" y="3429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6" name="Oval 8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Oval 9"/>
          <p:cNvSpPr>
            <a:spLocks noChangeArrowheads="1"/>
          </p:cNvSpPr>
          <p:nvPr/>
        </p:nvSpPr>
        <p:spPr bwMode="auto">
          <a:xfrm>
            <a:off x="6781800" y="58674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Oval 10"/>
          <p:cNvSpPr>
            <a:spLocks noChangeArrowheads="1"/>
          </p:cNvSpPr>
          <p:nvPr/>
        </p:nvSpPr>
        <p:spPr bwMode="auto">
          <a:xfrm>
            <a:off x="5410200" y="4953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9" name="Oval 11"/>
          <p:cNvSpPr>
            <a:spLocks noChangeArrowheads="1"/>
          </p:cNvSpPr>
          <p:nvPr/>
        </p:nvSpPr>
        <p:spPr bwMode="auto">
          <a:xfrm>
            <a:off x="6781800" y="3429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0" name="Oval 12"/>
          <p:cNvSpPr>
            <a:spLocks noChangeArrowheads="1"/>
          </p:cNvSpPr>
          <p:nvPr/>
        </p:nvSpPr>
        <p:spPr bwMode="auto">
          <a:xfrm>
            <a:off x="7620000" y="4953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1" name="Text Box 13"/>
          <p:cNvSpPr txBox="1">
            <a:spLocks noChangeArrowheads="1"/>
          </p:cNvSpPr>
          <p:nvPr/>
        </p:nvSpPr>
        <p:spPr bwMode="auto">
          <a:xfrm>
            <a:off x="6172200" y="3352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1</a:t>
            </a:r>
          </a:p>
        </p:txBody>
      </p:sp>
      <p:sp>
        <p:nvSpPr>
          <p:cNvPr id="68622" name="Text Box 14"/>
          <p:cNvSpPr txBox="1">
            <a:spLocks noChangeArrowheads="1"/>
          </p:cNvSpPr>
          <p:nvPr/>
        </p:nvSpPr>
        <p:spPr bwMode="auto">
          <a:xfrm>
            <a:off x="7543800" y="43576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2</a:t>
            </a:r>
          </a:p>
        </p:txBody>
      </p:sp>
      <p:sp>
        <p:nvSpPr>
          <p:cNvPr id="68623" name="Text Box 15"/>
          <p:cNvSpPr txBox="1">
            <a:spLocks noChangeArrowheads="1"/>
          </p:cNvSpPr>
          <p:nvPr/>
        </p:nvSpPr>
        <p:spPr bwMode="auto">
          <a:xfrm>
            <a:off x="6705600" y="58054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3</a:t>
            </a:r>
          </a:p>
        </p:txBody>
      </p:sp>
      <p:sp>
        <p:nvSpPr>
          <p:cNvPr id="68624" name="Text Box 16"/>
          <p:cNvSpPr txBox="1">
            <a:spLocks noChangeArrowheads="1"/>
          </p:cNvSpPr>
          <p:nvPr/>
        </p:nvSpPr>
        <p:spPr bwMode="auto">
          <a:xfrm>
            <a:off x="5334000" y="48910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4</a:t>
            </a:r>
          </a:p>
        </p:txBody>
      </p:sp>
      <p:sp>
        <p:nvSpPr>
          <p:cNvPr id="68625" name="Text Box 17"/>
          <p:cNvSpPr txBox="1">
            <a:spLocks noChangeArrowheads="1"/>
          </p:cNvSpPr>
          <p:nvPr/>
        </p:nvSpPr>
        <p:spPr bwMode="auto">
          <a:xfrm>
            <a:off x="6705600" y="33670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5</a:t>
            </a:r>
          </a:p>
        </p:txBody>
      </p:sp>
      <p:sp>
        <p:nvSpPr>
          <p:cNvPr id="68626" name="Text Box 18"/>
          <p:cNvSpPr txBox="1">
            <a:spLocks noChangeArrowheads="1"/>
          </p:cNvSpPr>
          <p:nvPr/>
        </p:nvSpPr>
        <p:spPr bwMode="auto">
          <a:xfrm>
            <a:off x="7543800" y="48910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6</a:t>
            </a:r>
          </a:p>
        </p:txBody>
      </p:sp>
      <p:sp>
        <p:nvSpPr>
          <p:cNvPr id="68627" name="AutoShape 19"/>
          <p:cNvSpPr>
            <a:spLocks noChangeArrowheads="1"/>
          </p:cNvSpPr>
          <p:nvPr/>
        </p:nvSpPr>
        <p:spPr bwMode="auto">
          <a:xfrm rot="2509398">
            <a:off x="7620000" y="3429000"/>
            <a:ext cx="762000" cy="533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7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8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8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8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8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build="p" bldLvl="2" autoUpdateAnimBg="0"/>
      <p:bldP spid="68613" grpId="0" build="p" bldLvl="2" autoUpdateAnimBg="0"/>
      <p:bldP spid="68614" grpId="0" animBg="1"/>
      <p:bldP spid="68615" grpId="0" animBg="1"/>
      <p:bldP spid="68616" grpId="0" animBg="1"/>
      <p:bldP spid="68617" grpId="0" animBg="1"/>
      <p:bldP spid="68618" grpId="0" animBg="1"/>
      <p:bldP spid="68619" grpId="0" animBg="1"/>
      <p:bldP spid="68620" grpId="0" animBg="1"/>
      <p:bldP spid="68621" grpId="0" autoUpdateAnimBg="0"/>
      <p:bldP spid="68622" grpId="0" autoUpdateAnimBg="0"/>
      <p:bldP spid="68623" grpId="0" autoUpdateAnimBg="0"/>
      <p:bldP spid="68624" grpId="0" autoUpdateAnimBg="0"/>
      <p:bldP spid="68625" grpId="0" autoUpdateAnimBg="0"/>
      <p:bldP spid="68626" grpId="0" autoUpdateAnimBg="0"/>
      <p:bldP spid="686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277813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6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OTHER EXAMPLES</a:t>
            </a:r>
          </a:p>
        </p:txBody>
      </p:sp>
      <p:sp>
        <p:nvSpPr>
          <p:cNvPr id="69637" name="WordArt 1029"/>
          <p:cNvSpPr>
            <a:spLocks noChangeArrowheads="1" noChangeShapeType="1" noTextEdit="1"/>
          </p:cNvSpPr>
          <p:nvPr/>
        </p:nvSpPr>
        <p:spPr bwMode="auto">
          <a:xfrm>
            <a:off x="1143000" y="2209800"/>
            <a:ext cx="7620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B</a:t>
            </a:r>
          </a:p>
        </p:txBody>
      </p:sp>
      <p:sp>
        <p:nvSpPr>
          <p:cNvPr id="69641" name="Oval 1033"/>
          <p:cNvSpPr>
            <a:spLocks noChangeArrowheads="1"/>
          </p:cNvSpPr>
          <p:nvPr/>
        </p:nvSpPr>
        <p:spPr bwMode="auto">
          <a:xfrm>
            <a:off x="1295400" y="37338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3" name="WordArt 1045"/>
          <p:cNvSpPr>
            <a:spLocks noChangeArrowheads="1" noChangeShapeType="1" noTextEdit="1"/>
          </p:cNvSpPr>
          <p:nvPr/>
        </p:nvSpPr>
        <p:spPr bwMode="auto">
          <a:xfrm>
            <a:off x="3657600" y="4419600"/>
            <a:ext cx="12954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Br</a:t>
            </a:r>
          </a:p>
        </p:txBody>
      </p:sp>
      <p:sp>
        <p:nvSpPr>
          <p:cNvPr id="69654" name="WordArt 1046"/>
          <p:cNvSpPr>
            <a:spLocks noChangeArrowheads="1" noChangeShapeType="1" noTextEdit="1"/>
          </p:cNvSpPr>
          <p:nvPr/>
        </p:nvSpPr>
        <p:spPr bwMode="auto">
          <a:xfrm>
            <a:off x="6477000" y="2133600"/>
            <a:ext cx="12954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Cu</a:t>
            </a:r>
          </a:p>
        </p:txBody>
      </p:sp>
      <p:sp>
        <p:nvSpPr>
          <p:cNvPr id="69655" name="Oval 1047"/>
          <p:cNvSpPr>
            <a:spLocks noChangeArrowheads="1"/>
          </p:cNvSpPr>
          <p:nvPr/>
        </p:nvSpPr>
        <p:spPr bwMode="auto">
          <a:xfrm>
            <a:off x="1981200" y="25908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6" name="Oval 1048"/>
          <p:cNvSpPr>
            <a:spLocks noChangeArrowheads="1"/>
          </p:cNvSpPr>
          <p:nvPr/>
        </p:nvSpPr>
        <p:spPr bwMode="auto">
          <a:xfrm>
            <a:off x="1219200" y="1905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7" name="Oval 1049"/>
          <p:cNvSpPr>
            <a:spLocks noChangeArrowheads="1"/>
          </p:cNvSpPr>
          <p:nvPr/>
        </p:nvSpPr>
        <p:spPr bwMode="auto">
          <a:xfrm>
            <a:off x="3276600" y="4724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8" name="Oval 1050"/>
          <p:cNvSpPr>
            <a:spLocks noChangeArrowheads="1"/>
          </p:cNvSpPr>
          <p:nvPr/>
        </p:nvSpPr>
        <p:spPr bwMode="auto">
          <a:xfrm>
            <a:off x="5105400" y="5334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9" name="Oval 1051"/>
          <p:cNvSpPr>
            <a:spLocks noChangeArrowheads="1"/>
          </p:cNvSpPr>
          <p:nvPr/>
        </p:nvSpPr>
        <p:spPr bwMode="auto">
          <a:xfrm>
            <a:off x="5105400" y="4800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60" name="Oval 1052"/>
          <p:cNvSpPr>
            <a:spLocks noChangeArrowheads="1"/>
          </p:cNvSpPr>
          <p:nvPr/>
        </p:nvSpPr>
        <p:spPr bwMode="auto">
          <a:xfrm>
            <a:off x="4419600" y="6096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61" name="Oval 1053"/>
          <p:cNvSpPr>
            <a:spLocks noChangeArrowheads="1"/>
          </p:cNvSpPr>
          <p:nvPr/>
        </p:nvSpPr>
        <p:spPr bwMode="auto">
          <a:xfrm>
            <a:off x="3962400" y="6096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62" name="Oval 1054"/>
          <p:cNvSpPr>
            <a:spLocks noChangeArrowheads="1"/>
          </p:cNvSpPr>
          <p:nvPr/>
        </p:nvSpPr>
        <p:spPr bwMode="auto">
          <a:xfrm>
            <a:off x="4419600" y="4038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63" name="Oval 1055"/>
          <p:cNvSpPr>
            <a:spLocks noChangeArrowheads="1"/>
          </p:cNvSpPr>
          <p:nvPr/>
        </p:nvSpPr>
        <p:spPr bwMode="auto">
          <a:xfrm>
            <a:off x="3962400" y="4038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64" name="Oval 1056"/>
          <p:cNvSpPr>
            <a:spLocks noChangeArrowheads="1"/>
          </p:cNvSpPr>
          <p:nvPr/>
        </p:nvSpPr>
        <p:spPr bwMode="auto">
          <a:xfrm>
            <a:off x="78486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65" name="Oval 1057"/>
          <p:cNvSpPr>
            <a:spLocks noChangeArrowheads="1"/>
          </p:cNvSpPr>
          <p:nvPr/>
        </p:nvSpPr>
        <p:spPr bwMode="auto">
          <a:xfrm>
            <a:off x="6781800" y="18288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66" name="Text Box 1058"/>
          <p:cNvSpPr txBox="1">
            <a:spLocks noChangeArrowheads="1"/>
          </p:cNvSpPr>
          <p:nvPr/>
        </p:nvSpPr>
        <p:spPr bwMode="auto">
          <a:xfrm>
            <a:off x="685800" y="4191000"/>
            <a:ext cx="2057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Boron has </a:t>
            </a:r>
            <a:r>
              <a:rPr lang="en-US" b="1"/>
              <a:t>three</a:t>
            </a:r>
            <a:r>
              <a:rPr lang="en-US"/>
              <a:t> valence electrons because it’s in Group </a:t>
            </a:r>
            <a:r>
              <a:rPr lang="en-US" b="1" i="1"/>
              <a:t>Thir</a:t>
            </a:r>
            <a:r>
              <a:rPr lang="en-US" b="1"/>
              <a:t>teen</a:t>
            </a:r>
          </a:p>
        </p:txBody>
      </p:sp>
      <p:sp>
        <p:nvSpPr>
          <p:cNvPr id="69667" name="Text Box 1059"/>
          <p:cNvSpPr txBox="1">
            <a:spLocks noChangeArrowheads="1"/>
          </p:cNvSpPr>
          <p:nvPr/>
        </p:nvSpPr>
        <p:spPr bwMode="auto">
          <a:xfrm>
            <a:off x="3276600" y="2286000"/>
            <a:ext cx="2362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Bromine has </a:t>
            </a:r>
            <a:r>
              <a:rPr lang="en-US" b="1"/>
              <a:t>seven</a:t>
            </a:r>
            <a:r>
              <a:rPr lang="en-US"/>
              <a:t> valence electrons because it’s in Group </a:t>
            </a:r>
            <a:r>
              <a:rPr lang="en-US" b="1" i="1"/>
              <a:t>Seven</a:t>
            </a:r>
            <a:r>
              <a:rPr lang="en-US" b="1"/>
              <a:t>teen</a:t>
            </a:r>
          </a:p>
        </p:txBody>
      </p:sp>
      <p:sp>
        <p:nvSpPr>
          <p:cNvPr id="69668" name="Text Box 1060"/>
          <p:cNvSpPr txBox="1">
            <a:spLocks noChangeArrowheads="1"/>
          </p:cNvSpPr>
          <p:nvPr/>
        </p:nvSpPr>
        <p:spPr bwMode="auto">
          <a:xfrm>
            <a:off x="6172200" y="3962400"/>
            <a:ext cx="2286000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Copper has </a:t>
            </a:r>
            <a:r>
              <a:rPr lang="en-US" b="1"/>
              <a:t>one</a:t>
            </a:r>
            <a:r>
              <a:rPr lang="en-US"/>
              <a:t> or </a:t>
            </a:r>
            <a:r>
              <a:rPr lang="en-US" b="1"/>
              <a:t>two</a:t>
            </a:r>
            <a:r>
              <a:rPr lang="en-US"/>
              <a:t> valence electrons because it’s a </a:t>
            </a:r>
            <a:r>
              <a:rPr lang="en-US" b="1"/>
              <a:t>transition</a:t>
            </a:r>
            <a:r>
              <a:rPr lang="en-US"/>
              <a:t> metal</a:t>
            </a:r>
          </a:p>
        </p:txBody>
      </p:sp>
      <p:sp>
        <p:nvSpPr>
          <p:cNvPr id="69669" name="Line 1061"/>
          <p:cNvSpPr>
            <a:spLocks noChangeShapeType="1"/>
          </p:cNvSpPr>
          <p:nvPr/>
        </p:nvSpPr>
        <p:spPr bwMode="auto">
          <a:xfrm>
            <a:off x="2819400" y="1828800"/>
            <a:ext cx="0" cy="4191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70" name="Line 1062"/>
          <p:cNvSpPr>
            <a:spLocks noChangeShapeType="1"/>
          </p:cNvSpPr>
          <p:nvPr/>
        </p:nvSpPr>
        <p:spPr bwMode="auto">
          <a:xfrm>
            <a:off x="5943600" y="1828800"/>
            <a:ext cx="0" cy="4191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8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9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9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9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9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9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9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9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9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9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9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9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9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9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9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9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9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9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9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9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9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9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/>
      <p:bldP spid="69641" grpId="0" animBg="1"/>
      <p:bldP spid="69653" grpId="0" animBg="1"/>
      <p:bldP spid="69654" grpId="0" animBg="1"/>
      <p:bldP spid="69655" grpId="0" animBg="1"/>
      <p:bldP spid="69656" grpId="0" animBg="1"/>
      <p:bldP spid="69657" grpId="0" animBg="1"/>
      <p:bldP spid="69658" grpId="0" animBg="1"/>
      <p:bldP spid="69659" grpId="0" animBg="1"/>
      <p:bldP spid="69660" grpId="0" animBg="1"/>
      <p:bldP spid="69661" grpId="0" animBg="1"/>
      <p:bldP spid="69662" grpId="0" animBg="1"/>
      <p:bldP spid="69663" grpId="0" animBg="1"/>
      <p:bldP spid="69664" grpId="0" animBg="1"/>
      <p:bldP spid="69665" grpId="0" animBg="1"/>
      <p:bldP spid="69666" grpId="0" autoUpdateAnimBg="0"/>
      <p:bldP spid="69667" grpId="0" autoUpdateAnimBg="0"/>
      <p:bldP spid="69668" grpId="0" autoUpdateAnimBg="0"/>
      <p:bldP spid="69669" grpId="0" animBg="1"/>
      <p:bldP spid="696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7813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6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FOR YOU TO TRY…</a:t>
            </a:r>
          </a:p>
        </p:txBody>
      </p:sp>
      <p:sp>
        <p:nvSpPr>
          <p:cNvPr id="70659" name="WordArt 3"/>
          <p:cNvSpPr>
            <a:spLocks noChangeArrowheads="1" noChangeShapeType="1" noTextEdit="1"/>
          </p:cNvSpPr>
          <p:nvPr/>
        </p:nvSpPr>
        <p:spPr bwMode="auto">
          <a:xfrm>
            <a:off x="914400" y="2209800"/>
            <a:ext cx="9906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Ca</a:t>
            </a:r>
          </a:p>
        </p:txBody>
      </p:sp>
      <p:sp>
        <p:nvSpPr>
          <p:cNvPr id="70661" name="WordArt 5"/>
          <p:cNvSpPr>
            <a:spLocks noChangeArrowheads="1" noChangeShapeType="1" noTextEdit="1"/>
          </p:cNvSpPr>
          <p:nvPr/>
        </p:nvSpPr>
        <p:spPr bwMode="auto">
          <a:xfrm>
            <a:off x="3657600" y="4419600"/>
            <a:ext cx="12954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Sn</a:t>
            </a:r>
          </a:p>
        </p:txBody>
      </p:sp>
      <p:sp>
        <p:nvSpPr>
          <p:cNvPr id="70662" name="WordArt 6"/>
          <p:cNvSpPr>
            <a:spLocks noChangeArrowheads="1" noChangeShapeType="1" noTextEdit="1"/>
          </p:cNvSpPr>
          <p:nvPr/>
        </p:nvSpPr>
        <p:spPr bwMode="auto">
          <a:xfrm>
            <a:off x="6629400" y="2133600"/>
            <a:ext cx="11430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Kr</a:t>
            </a:r>
          </a:p>
        </p:txBody>
      </p:sp>
      <p:sp>
        <p:nvSpPr>
          <p:cNvPr id="70663" name="Oval 7"/>
          <p:cNvSpPr>
            <a:spLocks noChangeArrowheads="1"/>
          </p:cNvSpPr>
          <p:nvPr/>
        </p:nvSpPr>
        <p:spPr bwMode="auto">
          <a:xfrm>
            <a:off x="1981200" y="25908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Oval 8"/>
          <p:cNvSpPr>
            <a:spLocks noChangeArrowheads="1"/>
          </p:cNvSpPr>
          <p:nvPr/>
        </p:nvSpPr>
        <p:spPr bwMode="auto">
          <a:xfrm>
            <a:off x="1219200" y="1905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5" name="Oval 9"/>
          <p:cNvSpPr>
            <a:spLocks noChangeArrowheads="1"/>
          </p:cNvSpPr>
          <p:nvPr/>
        </p:nvSpPr>
        <p:spPr bwMode="auto">
          <a:xfrm>
            <a:off x="3276600" y="5105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7" name="Oval 11"/>
          <p:cNvSpPr>
            <a:spLocks noChangeArrowheads="1"/>
          </p:cNvSpPr>
          <p:nvPr/>
        </p:nvSpPr>
        <p:spPr bwMode="auto">
          <a:xfrm>
            <a:off x="5105400" y="4800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8" name="Oval 12"/>
          <p:cNvSpPr>
            <a:spLocks noChangeArrowheads="1"/>
          </p:cNvSpPr>
          <p:nvPr/>
        </p:nvSpPr>
        <p:spPr bwMode="auto">
          <a:xfrm>
            <a:off x="4419600" y="6096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1" name="Oval 15"/>
          <p:cNvSpPr>
            <a:spLocks noChangeArrowheads="1"/>
          </p:cNvSpPr>
          <p:nvPr/>
        </p:nvSpPr>
        <p:spPr bwMode="auto">
          <a:xfrm>
            <a:off x="3962400" y="4038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2" name="Oval 16"/>
          <p:cNvSpPr>
            <a:spLocks noChangeArrowheads="1"/>
          </p:cNvSpPr>
          <p:nvPr/>
        </p:nvSpPr>
        <p:spPr bwMode="auto">
          <a:xfrm>
            <a:off x="78486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3" name="Oval 17"/>
          <p:cNvSpPr>
            <a:spLocks noChangeArrowheads="1"/>
          </p:cNvSpPr>
          <p:nvPr/>
        </p:nvSpPr>
        <p:spPr bwMode="auto">
          <a:xfrm>
            <a:off x="6781800" y="18288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4" name="Text Box 18"/>
          <p:cNvSpPr txBox="1">
            <a:spLocks noChangeArrowheads="1"/>
          </p:cNvSpPr>
          <p:nvPr/>
        </p:nvSpPr>
        <p:spPr bwMode="auto">
          <a:xfrm>
            <a:off x="685800" y="4191000"/>
            <a:ext cx="2057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How many valence electrons does calcium have? </a:t>
            </a:r>
          </a:p>
        </p:txBody>
      </p:sp>
      <p:sp>
        <p:nvSpPr>
          <p:cNvPr id="70675" name="Text Box 19"/>
          <p:cNvSpPr txBox="1">
            <a:spLocks noChangeArrowheads="1"/>
          </p:cNvSpPr>
          <p:nvPr/>
        </p:nvSpPr>
        <p:spPr bwMode="auto">
          <a:xfrm>
            <a:off x="3429000" y="2057400"/>
            <a:ext cx="2057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How many valence electrons does tin have?</a:t>
            </a:r>
          </a:p>
        </p:txBody>
      </p:sp>
      <p:sp>
        <p:nvSpPr>
          <p:cNvPr id="70676" name="Text Box 20"/>
          <p:cNvSpPr txBox="1">
            <a:spLocks noChangeArrowheads="1"/>
          </p:cNvSpPr>
          <p:nvPr/>
        </p:nvSpPr>
        <p:spPr bwMode="auto">
          <a:xfrm>
            <a:off x="6172200" y="3962400"/>
            <a:ext cx="2286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How many valence electrons does Krypton have? </a:t>
            </a:r>
          </a:p>
        </p:txBody>
      </p:sp>
      <p:sp>
        <p:nvSpPr>
          <p:cNvPr id="70677" name="Line 21"/>
          <p:cNvSpPr>
            <a:spLocks noChangeShapeType="1"/>
          </p:cNvSpPr>
          <p:nvPr/>
        </p:nvSpPr>
        <p:spPr bwMode="auto">
          <a:xfrm>
            <a:off x="2819400" y="1828800"/>
            <a:ext cx="0" cy="4191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8" name="Line 22"/>
          <p:cNvSpPr>
            <a:spLocks noChangeShapeType="1"/>
          </p:cNvSpPr>
          <p:nvPr/>
        </p:nvSpPr>
        <p:spPr bwMode="auto">
          <a:xfrm>
            <a:off x="5943600" y="1828800"/>
            <a:ext cx="0" cy="4191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9" name="Text Box 23"/>
          <p:cNvSpPr txBox="1">
            <a:spLocks noChangeArrowheads="1"/>
          </p:cNvSpPr>
          <p:nvPr/>
        </p:nvSpPr>
        <p:spPr bwMode="auto">
          <a:xfrm>
            <a:off x="533400" y="5486400"/>
            <a:ext cx="2057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2 because it’s in Group </a:t>
            </a:r>
            <a:r>
              <a:rPr lang="en-US" b="1" i="1"/>
              <a:t>Two</a:t>
            </a:r>
          </a:p>
        </p:txBody>
      </p:sp>
      <p:sp>
        <p:nvSpPr>
          <p:cNvPr id="70680" name="Oval 24"/>
          <p:cNvSpPr>
            <a:spLocks noChangeArrowheads="1"/>
          </p:cNvSpPr>
          <p:nvPr/>
        </p:nvSpPr>
        <p:spPr bwMode="auto">
          <a:xfrm>
            <a:off x="7848600" y="2438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1" name="Oval 25"/>
          <p:cNvSpPr>
            <a:spLocks noChangeArrowheads="1"/>
          </p:cNvSpPr>
          <p:nvPr/>
        </p:nvSpPr>
        <p:spPr bwMode="auto">
          <a:xfrm>
            <a:off x="7162800" y="18288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2" name="Oval 26"/>
          <p:cNvSpPr>
            <a:spLocks noChangeArrowheads="1"/>
          </p:cNvSpPr>
          <p:nvPr/>
        </p:nvSpPr>
        <p:spPr bwMode="auto">
          <a:xfrm>
            <a:off x="6781800" y="3581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3" name="Oval 27"/>
          <p:cNvSpPr>
            <a:spLocks noChangeArrowheads="1"/>
          </p:cNvSpPr>
          <p:nvPr/>
        </p:nvSpPr>
        <p:spPr bwMode="auto">
          <a:xfrm>
            <a:off x="7162800" y="3581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4" name="Oval 28"/>
          <p:cNvSpPr>
            <a:spLocks noChangeArrowheads="1"/>
          </p:cNvSpPr>
          <p:nvPr/>
        </p:nvSpPr>
        <p:spPr bwMode="auto">
          <a:xfrm>
            <a:off x="6248400" y="2819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5" name="Oval 29"/>
          <p:cNvSpPr>
            <a:spLocks noChangeArrowheads="1"/>
          </p:cNvSpPr>
          <p:nvPr/>
        </p:nvSpPr>
        <p:spPr bwMode="auto">
          <a:xfrm>
            <a:off x="6248400" y="24384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6" name="Text Box 30"/>
          <p:cNvSpPr txBox="1">
            <a:spLocks noChangeArrowheads="1"/>
          </p:cNvSpPr>
          <p:nvPr/>
        </p:nvSpPr>
        <p:spPr bwMode="auto">
          <a:xfrm>
            <a:off x="3276600" y="3108325"/>
            <a:ext cx="2057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4 because it’s in Group </a:t>
            </a:r>
            <a:r>
              <a:rPr lang="en-US" b="1" i="1"/>
              <a:t>Four</a:t>
            </a:r>
            <a:r>
              <a:rPr lang="en-US" b="1"/>
              <a:t>teen</a:t>
            </a:r>
          </a:p>
        </p:txBody>
      </p:sp>
      <p:sp>
        <p:nvSpPr>
          <p:cNvPr id="70687" name="Text Box 31"/>
          <p:cNvSpPr txBox="1">
            <a:spLocks noChangeArrowheads="1"/>
          </p:cNvSpPr>
          <p:nvPr/>
        </p:nvSpPr>
        <p:spPr bwMode="auto">
          <a:xfrm>
            <a:off x="6172200" y="5029200"/>
            <a:ext cx="2057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8 because it’s in Group </a:t>
            </a:r>
            <a:r>
              <a:rPr lang="en-US" b="1" i="1"/>
              <a:t>Eight</a:t>
            </a:r>
            <a:r>
              <a:rPr lang="en-US" b="1"/>
              <a:t>een</a:t>
            </a:r>
          </a:p>
        </p:txBody>
      </p:sp>
    </p:spTree>
    <p:extLst>
      <p:ext uri="{BB962C8B-B14F-4D97-AF65-F5344CB8AC3E}">
        <p14:creationId xmlns:p14="http://schemas.microsoft.com/office/powerpoint/2010/main" val="61197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0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0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0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0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0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0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0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0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0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0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0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0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0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0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0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0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0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0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0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0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0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0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0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0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70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0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70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animBg="1"/>
      <p:bldP spid="70661" grpId="0" animBg="1"/>
      <p:bldP spid="70662" grpId="0" animBg="1"/>
      <p:bldP spid="70663" grpId="0" animBg="1"/>
      <p:bldP spid="70664" grpId="0" animBg="1"/>
      <p:bldP spid="70665" grpId="0" animBg="1"/>
      <p:bldP spid="70667" grpId="0" animBg="1"/>
      <p:bldP spid="70668" grpId="0" animBg="1"/>
      <p:bldP spid="70671" grpId="0" animBg="1"/>
      <p:bldP spid="70672" grpId="0" animBg="1"/>
      <p:bldP spid="70673" grpId="0" animBg="1"/>
      <p:bldP spid="70674" grpId="0" autoUpdateAnimBg="0"/>
      <p:bldP spid="70675" grpId="0" autoUpdateAnimBg="0"/>
      <p:bldP spid="70676" grpId="0" autoUpdateAnimBg="0"/>
      <p:bldP spid="70677" grpId="0" animBg="1"/>
      <p:bldP spid="70678" grpId="0" animBg="1"/>
      <p:bldP spid="70679" grpId="0" autoUpdateAnimBg="0"/>
      <p:bldP spid="70680" grpId="0" animBg="1"/>
      <p:bldP spid="70681" grpId="0" animBg="1"/>
      <p:bldP spid="70682" grpId="0" animBg="1"/>
      <p:bldP spid="70683" grpId="0" animBg="1"/>
      <p:bldP spid="70684" grpId="0" animBg="1"/>
      <p:bldP spid="70685" grpId="0" animBg="1"/>
      <p:bldP spid="70686" grpId="0" autoUpdateAnimBg="0"/>
      <p:bldP spid="7068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762000"/>
            <a:ext cx="7024687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Classwork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315200" cy="43783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Draw the Lewis Dot Diagrams for neutral atoms of the following elements:</a:t>
            </a:r>
          </a:p>
          <a:p>
            <a:pPr lvl="1"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</a:p>
          <a:p>
            <a:pPr lvl="1"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Al</a:t>
            </a:r>
          </a:p>
          <a:p>
            <a:pPr lvl="1"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Si</a:t>
            </a:r>
          </a:p>
          <a:p>
            <a:pPr lvl="1"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</a:p>
          <a:p>
            <a:pPr lvl="1"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Mg</a:t>
            </a:r>
          </a:p>
          <a:p>
            <a:pPr lvl="1"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</a:p>
          <a:p>
            <a:pPr lvl="1" eaLnBrk="1" hangingPunct="1"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582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6870700" cy="1600200"/>
          </a:xfrm>
        </p:spPr>
        <p:txBody>
          <a:bodyPr/>
          <a:lstStyle/>
          <a:p>
            <a:r>
              <a:rPr lang="en-US" sz="6600" dirty="0"/>
              <a:t>Lewis </a:t>
            </a:r>
            <a:r>
              <a:rPr lang="en-US" sz="6600" dirty="0" smtClean="0"/>
              <a:t>Structures</a:t>
            </a:r>
            <a:endParaRPr lang="en-US" sz="6600" dirty="0"/>
          </a:p>
        </p:txBody>
      </p:sp>
      <p:pic>
        <p:nvPicPr>
          <p:cNvPr id="174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2362200"/>
            <a:ext cx="2443163" cy="3667125"/>
          </a:xfrm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4038600" y="6172200"/>
            <a:ext cx="766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/>
              <a:t>Lewis</a:t>
            </a:r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6553200" y="4343400"/>
            <a:ext cx="228600" cy="2286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1143000" y="3048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7620000" y="2286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7467600" y="5181600"/>
            <a:ext cx="304800" cy="304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6019800" y="3048000"/>
            <a:ext cx="304800" cy="304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1600200" y="4114800"/>
            <a:ext cx="304800" cy="304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838200" y="1524000"/>
            <a:ext cx="304800" cy="304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7162800" y="838200"/>
            <a:ext cx="304800" cy="304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1371600" y="38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Oval 16"/>
          <p:cNvSpPr>
            <a:spLocks noChangeArrowheads="1"/>
          </p:cNvSpPr>
          <p:nvPr/>
        </p:nvSpPr>
        <p:spPr bwMode="auto">
          <a:xfrm>
            <a:off x="6858000" y="2743200"/>
            <a:ext cx="304800" cy="3048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Oval 17"/>
          <p:cNvSpPr>
            <a:spLocks noChangeArrowheads="1"/>
          </p:cNvSpPr>
          <p:nvPr/>
        </p:nvSpPr>
        <p:spPr bwMode="auto">
          <a:xfrm>
            <a:off x="990600" y="4114800"/>
            <a:ext cx="304800" cy="3048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Oval 18"/>
          <p:cNvSpPr>
            <a:spLocks noChangeArrowheads="1"/>
          </p:cNvSpPr>
          <p:nvPr/>
        </p:nvSpPr>
        <p:spPr bwMode="auto">
          <a:xfrm>
            <a:off x="6096000" y="6172200"/>
            <a:ext cx="304800" cy="3048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Lewis Structures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Lewis structure is a two-dimensional representation of a molecule</a:t>
            </a:r>
          </a:p>
          <a:p>
            <a:r>
              <a:rPr lang="en-US" dirty="0" smtClean="0"/>
              <a:t>Lewis structures have a systematic method used to determine how they should be written</a:t>
            </a:r>
          </a:p>
        </p:txBody>
      </p:sp>
    </p:spTree>
    <p:extLst>
      <p:ext uri="{BB962C8B-B14F-4D97-AF65-F5344CB8AC3E}">
        <p14:creationId xmlns:p14="http://schemas.microsoft.com/office/powerpoint/2010/main" val="40312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638800"/>
            <a:ext cx="7239000" cy="914400"/>
          </a:xfrm>
        </p:spPr>
        <p:txBody>
          <a:bodyPr/>
          <a:lstStyle/>
          <a:p>
            <a:r>
              <a:rPr lang="en-US" sz="7200">
                <a:solidFill>
                  <a:srgbClr val="FF3300"/>
                </a:solidFill>
              </a:rPr>
              <a:t>Ionic Compounds</a:t>
            </a:r>
            <a:r>
              <a:rPr lang="en-US" sz="7200"/>
              <a:t> </a:t>
            </a:r>
            <a:br>
              <a:rPr lang="en-US" sz="7200"/>
            </a:br>
            <a:r>
              <a:rPr lang="en-US" sz="7200"/>
              <a:t>Vs</a:t>
            </a:r>
            <a:br>
              <a:rPr lang="en-US" sz="7200"/>
            </a:br>
            <a:r>
              <a:rPr lang="en-US" sz="7200"/>
              <a:t> </a:t>
            </a:r>
            <a:r>
              <a:rPr lang="en-US" sz="7200">
                <a:solidFill>
                  <a:srgbClr val="3333CC"/>
                </a:solidFill>
              </a:rPr>
              <a:t>Covalent</a:t>
            </a:r>
            <a:br>
              <a:rPr lang="en-US" sz="7200">
                <a:solidFill>
                  <a:srgbClr val="3333CC"/>
                </a:solidFill>
              </a:rPr>
            </a:br>
            <a:r>
              <a:rPr lang="en-US" sz="7200">
                <a:solidFill>
                  <a:srgbClr val="3333CC"/>
                </a:solidFill>
              </a:rPr>
              <a:t>(Molecules) Compounds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</a:rPr>
              <a:t>C. Johannesson</a:t>
            </a:r>
          </a:p>
        </p:txBody>
      </p:sp>
      <p:graphicFrame>
        <p:nvGraphicFramePr>
          <p:cNvPr id="19459" name="Object 2"/>
          <p:cNvGraphicFramePr>
            <a:graphicFrameLocks noChangeAspect="1"/>
          </p:cNvGraphicFramePr>
          <p:nvPr/>
        </p:nvGraphicFramePr>
        <p:xfrm>
          <a:off x="36513" y="976313"/>
          <a:ext cx="9107487" cy="579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4" name="Document" r:id="rId3" imgW="5315712" imgH="5911596" progId="Word.Document.8">
                  <p:embed/>
                </p:oleObj>
              </mc:Choice>
              <mc:Fallback>
                <p:oleObj name="Document" r:id="rId3" imgW="5315712" imgH="591159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753" r="-1353" b="4691"/>
                      <a:stretch>
                        <a:fillRect/>
                      </a:stretch>
                    </p:blipFill>
                    <p:spPr bwMode="auto">
                      <a:xfrm>
                        <a:off x="36513" y="976313"/>
                        <a:ext cx="9107487" cy="5795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2168525" y="977900"/>
            <a:ext cx="333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/>
              <a:t>IONIC</a:t>
            </a: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6235700" y="969963"/>
            <a:ext cx="2139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/>
              <a:t>COVALENT</a:t>
            </a: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180975" y="1560513"/>
            <a:ext cx="1641475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Bond Formation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80975" y="2297113"/>
            <a:ext cx="1962150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Type of Structure</a:t>
            </a:r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180975" y="4545013"/>
            <a:ext cx="2205038" cy="56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Solubility in </a:t>
            </a:r>
          </a:p>
          <a:p>
            <a:pPr eaLnBrk="1" hangingPunct="1"/>
            <a:r>
              <a:rPr lang="en-US" sz="2000" b="1"/>
              <a:t>Water</a:t>
            </a:r>
          </a:p>
        </p:txBody>
      </p:sp>
      <p:sp>
        <p:nvSpPr>
          <p:cNvPr id="19465" name="Text Box 8"/>
          <p:cNvSpPr txBox="1">
            <a:spLocks noChangeArrowheads="1"/>
          </p:cNvSpPr>
          <p:nvPr/>
        </p:nvSpPr>
        <p:spPr bwMode="auto">
          <a:xfrm>
            <a:off x="180975" y="5257800"/>
            <a:ext cx="2205038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Electrical Conductivity</a:t>
            </a:r>
          </a:p>
        </p:txBody>
      </p:sp>
      <p:sp>
        <p:nvSpPr>
          <p:cNvPr id="19466" name="Text Box 9"/>
          <p:cNvSpPr txBox="1">
            <a:spLocks noChangeArrowheads="1"/>
          </p:cNvSpPr>
          <p:nvPr/>
        </p:nvSpPr>
        <p:spPr bwMode="auto">
          <a:xfrm>
            <a:off x="180975" y="5969000"/>
            <a:ext cx="2205038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Other</a:t>
            </a:r>
          </a:p>
          <a:p>
            <a:pPr eaLnBrk="1" hangingPunct="1"/>
            <a:r>
              <a:rPr lang="en-US" sz="2000" b="1"/>
              <a:t>Properties</a:t>
            </a:r>
          </a:p>
        </p:txBody>
      </p:sp>
      <p:sp>
        <p:nvSpPr>
          <p:cNvPr id="248842" name="Text Box 10"/>
          <p:cNvSpPr txBox="1">
            <a:spLocks noChangeArrowheads="1"/>
          </p:cNvSpPr>
          <p:nvPr/>
        </p:nvSpPr>
        <p:spPr bwMode="auto">
          <a:xfrm>
            <a:off x="2192338" y="1546225"/>
            <a:ext cx="3311525" cy="9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400"/>
              <a:t>e</a:t>
            </a:r>
            <a:r>
              <a:rPr lang="en-US" sz="2400" baseline="30000"/>
              <a:t>-</a:t>
            </a:r>
            <a:r>
              <a:rPr lang="en-US" sz="2400"/>
              <a:t> are transferred from metal to nonmetal</a:t>
            </a:r>
          </a:p>
        </p:txBody>
      </p:sp>
      <p:sp>
        <p:nvSpPr>
          <p:cNvPr id="248843" name="Text Box 11"/>
          <p:cNvSpPr txBox="1">
            <a:spLocks noChangeArrowheads="1"/>
          </p:cNvSpPr>
          <p:nvPr/>
        </p:nvSpPr>
        <p:spPr bwMode="auto">
          <a:xfrm>
            <a:off x="2178050" y="3913188"/>
            <a:ext cx="3348038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high</a:t>
            </a:r>
          </a:p>
        </p:txBody>
      </p:sp>
      <p:sp>
        <p:nvSpPr>
          <p:cNvPr id="248844" name="Text Box 12"/>
          <p:cNvSpPr txBox="1">
            <a:spLocks noChangeArrowheads="1"/>
          </p:cNvSpPr>
          <p:nvPr/>
        </p:nvSpPr>
        <p:spPr bwMode="auto">
          <a:xfrm>
            <a:off x="2173288" y="5221288"/>
            <a:ext cx="3336925" cy="75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400"/>
              <a:t>yes                        (solution or liquid)</a:t>
            </a:r>
          </a:p>
        </p:txBody>
      </p:sp>
      <p:sp>
        <p:nvSpPr>
          <p:cNvPr id="248845" name="Text Box 13"/>
          <p:cNvSpPr txBox="1">
            <a:spLocks noChangeArrowheads="1"/>
          </p:cNvSpPr>
          <p:nvPr/>
        </p:nvSpPr>
        <p:spPr bwMode="auto">
          <a:xfrm>
            <a:off x="2171700" y="4637088"/>
            <a:ext cx="333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yes</a:t>
            </a:r>
          </a:p>
        </p:txBody>
      </p:sp>
      <p:sp>
        <p:nvSpPr>
          <p:cNvPr id="248846" name="Text Box 14"/>
          <p:cNvSpPr txBox="1">
            <a:spLocks noChangeArrowheads="1"/>
          </p:cNvSpPr>
          <p:nvPr/>
        </p:nvSpPr>
        <p:spPr bwMode="auto">
          <a:xfrm>
            <a:off x="5622925" y="1546225"/>
            <a:ext cx="3311525" cy="9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400"/>
              <a:t>e</a:t>
            </a:r>
            <a:r>
              <a:rPr lang="en-US" sz="2400" baseline="30000"/>
              <a:t>-</a:t>
            </a:r>
            <a:r>
              <a:rPr lang="en-US" sz="2400"/>
              <a:t> are shared between two nonmetals</a:t>
            </a:r>
          </a:p>
        </p:txBody>
      </p:sp>
      <p:sp>
        <p:nvSpPr>
          <p:cNvPr id="248847" name="Text Box 15"/>
          <p:cNvSpPr txBox="1">
            <a:spLocks noChangeArrowheads="1"/>
          </p:cNvSpPr>
          <p:nvPr/>
        </p:nvSpPr>
        <p:spPr bwMode="auto">
          <a:xfrm>
            <a:off x="5595938" y="3900488"/>
            <a:ext cx="33480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low</a:t>
            </a:r>
          </a:p>
        </p:txBody>
      </p:sp>
      <p:sp>
        <p:nvSpPr>
          <p:cNvPr id="248848" name="Text Box 16"/>
          <p:cNvSpPr txBox="1">
            <a:spLocks noChangeArrowheads="1"/>
          </p:cNvSpPr>
          <p:nvPr/>
        </p:nvSpPr>
        <p:spPr bwMode="auto">
          <a:xfrm>
            <a:off x="5603875" y="5399088"/>
            <a:ext cx="333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no</a:t>
            </a:r>
          </a:p>
        </p:txBody>
      </p:sp>
      <p:sp>
        <p:nvSpPr>
          <p:cNvPr id="248849" name="Text Box 17"/>
          <p:cNvSpPr txBox="1">
            <a:spLocks noChangeArrowheads="1"/>
          </p:cNvSpPr>
          <p:nvPr/>
        </p:nvSpPr>
        <p:spPr bwMode="auto">
          <a:xfrm>
            <a:off x="5602288" y="4637088"/>
            <a:ext cx="333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usually not</a:t>
            </a:r>
          </a:p>
        </p:txBody>
      </p:sp>
      <p:sp>
        <p:nvSpPr>
          <p:cNvPr id="19475" name="Text Box 18"/>
          <p:cNvSpPr txBox="1">
            <a:spLocks noChangeArrowheads="1"/>
          </p:cNvSpPr>
          <p:nvPr/>
        </p:nvSpPr>
        <p:spPr bwMode="auto">
          <a:xfrm>
            <a:off x="180975" y="3813175"/>
            <a:ext cx="196215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Melting</a:t>
            </a:r>
          </a:p>
          <a:p>
            <a:pPr eaLnBrk="1" hangingPunct="1"/>
            <a:r>
              <a:rPr lang="en-US" sz="2000" b="1"/>
              <a:t>Point</a:t>
            </a:r>
          </a:p>
        </p:txBody>
      </p:sp>
      <p:sp>
        <p:nvSpPr>
          <p:cNvPr id="248851" name="Text Box 19"/>
          <p:cNvSpPr txBox="1">
            <a:spLocks noChangeArrowheads="1"/>
          </p:cNvSpPr>
          <p:nvPr/>
        </p:nvSpPr>
        <p:spPr bwMode="auto">
          <a:xfrm>
            <a:off x="2184400" y="2424113"/>
            <a:ext cx="33115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400"/>
              <a:t>crystal lattice</a:t>
            </a:r>
          </a:p>
        </p:txBody>
      </p:sp>
      <p:sp>
        <p:nvSpPr>
          <p:cNvPr id="248852" name="Text Box 20"/>
          <p:cNvSpPr txBox="1">
            <a:spLocks noChangeArrowheads="1"/>
          </p:cNvSpPr>
          <p:nvPr/>
        </p:nvSpPr>
        <p:spPr bwMode="auto">
          <a:xfrm>
            <a:off x="5614988" y="2393950"/>
            <a:ext cx="3311525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true molecules</a:t>
            </a:r>
          </a:p>
        </p:txBody>
      </p:sp>
      <p:sp>
        <p:nvSpPr>
          <p:cNvPr id="19478" name="AutoShape 21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884488" y="2466975"/>
            <a:ext cx="1868487" cy="34607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AutoShape 22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981700" y="2297113"/>
            <a:ext cx="2522538" cy="642937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55" name="AutoShape 23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526088" y="1560513"/>
            <a:ext cx="3554412" cy="736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481" name="AutoShape 24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289175" y="1589088"/>
            <a:ext cx="3068638" cy="6318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Rectangle 25"/>
          <p:cNvSpPr>
            <a:spLocks noGrp="1" noChangeArrowheads="1"/>
          </p:cNvSpPr>
          <p:nvPr>
            <p:ph type="title"/>
          </p:nvPr>
        </p:nvSpPr>
        <p:spPr>
          <a:xfrm>
            <a:off x="323850" y="-165100"/>
            <a:ext cx="7024688" cy="1143000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B. Types of Bonds</a:t>
            </a:r>
          </a:p>
        </p:txBody>
      </p:sp>
      <p:sp>
        <p:nvSpPr>
          <p:cNvPr id="19483" name="Text Box 26"/>
          <p:cNvSpPr txBox="1">
            <a:spLocks noChangeArrowheads="1"/>
          </p:cNvSpPr>
          <p:nvPr/>
        </p:nvSpPr>
        <p:spPr bwMode="auto">
          <a:xfrm>
            <a:off x="188913" y="3041650"/>
            <a:ext cx="196215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Physical </a:t>
            </a:r>
          </a:p>
          <a:p>
            <a:pPr eaLnBrk="1" hangingPunct="1"/>
            <a:r>
              <a:rPr lang="en-US" sz="2000" b="1"/>
              <a:t>State</a:t>
            </a:r>
          </a:p>
        </p:txBody>
      </p:sp>
      <p:sp>
        <p:nvSpPr>
          <p:cNvPr id="248859" name="Text Box 27"/>
          <p:cNvSpPr txBox="1">
            <a:spLocks noChangeArrowheads="1"/>
          </p:cNvSpPr>
          <p:nvPr/>
        </p:nvSpPr>
        <p:spPr bwMode="auto">
          <a:xfrm>
            <a:off x="2171700" y="3184525"/>
            <a:ext cx="33480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solid</a:t>
            </a:r>
          </a:p>
        </p:txBody>
      </p:sp>
      <p:sp>
        <p:nvSpPr>
          <p:cNvPr id="248860" name="Text Box 28"/>
          <p:cNvSpPr txBox="1">
            <a:spLocks noChangeArrowheads="1"/>
          </p:cNvSpPr>
          <p:nvPr/>
        </p:nvSpPr>
        <p:spPr bwMode="auto">
          <a:xfrm>
            <a:off x="5589588" y="3171825"/>
            <a:ext cx="33480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liquid or gas</a:t>
            </a:r>
          </a:p>
        </p:txBody>
      </p:sp>
      <p:sp>
        <p:nvSpPr>
          <p:cNvPr id="248861" name="Text Box 29"/>
          <p:cNvSpPr txBox="1">
            <a:spLocks noChangeArrowheads="1"/>
          </p:cNvSpPr>
          <p:nvPr/>
        </p:nvSpPr>
        <p:spPr bwMode="auto">
          <a:xfrm>
            <a:off x="5619750" y="6129338"/>
            <a:ext cx="333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odorous</a:t>
            </a:r>
          </a:p>
        </p:txBody>
      </p:sp>
    </p:spTree>
    <p:extLst>
      <p:ext uri="{BB962C8B-B14F-4D97-AF65-F5344CB8AC3E}">
        <p14:creationId xmlns:p14="http://schemas.microsoft.com/office/powerpoint/2010/main" val="349701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8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8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8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8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8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8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48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42" grpId="0" autoUpdateAnimBg="0"/>
      <p:bldP spid="248843" grpId="0" autoUpdateAnimBg="0"/>
      <p:bldP spid="248844" grpId="0" autoUpdateAnimBg="0"/>
      <p:bldP spid="248845" grpId="0" autoUpdateAnimBg="0"/>
      <p:bldP spid="248846" grpId="0" autoUpdateAnimBg="0"/>
      <p:bldP spid="248847" grpId="0" autoUpdateAnimBg="0"/>
      <p:bldP spid="248848" grpId="0" autoUpdateAnimBg="0"/>
      <p:bldP spid="248849" grpId="0" autoUpdateAnimBg="0"/>
      <p:bldP spid="248851" grpId="0" autoUpdateAnimBg="0"/>
      <p:bldP spid="248852" grpId="0" autoUpdateAnimBg="0"/>
      <p:bldP spid="248859" grpId="0" autoUpdateAnimBg="0"/>
      <p:bldP spid="248860" grpId="0" autoUpdateAnimBg="0"/>
      <p:bldP spid="24886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739900" y="976313"/>
          <a:ext cx="5534025" cy="579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8" name="Document" r:id="rId3" imgW="5315712" imgH="5910072" progId="Word.Document.8">
                  <p:embed/>
                </p:oleObj>
              </mc:Choice>
              <mc:Fallback>
                <p:oleObj name="Document" r:id="rId3" imgW="5315712" imgH="5910072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22" r="37257" b="4691"/>
                      <a:stretch>
                        <a:fillRect/>
                      </a:stretch>
                    </p:blipFill>
                    <p:spPr bwMode="auto">
                      <a:xfrm>
                        <a:off x="1739900" y="976313"/>
                        <a:ext cx="5534025" cy="5795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9859" name="Text Box 3"/>
          <p:cNvSpPr txBox="1">
            <a:spLocks noChangeArrowheads="1"/>
          </p:cNvSpPr>
          <p:nvPr/>
        </p:nvSpPr>
        <p:spPr bwMode="auto">
          <a:xfrm>
            <a:off x="3905250" y="2416175"/>
            <a:ext cx="3311525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400"/>
              <a:t>“electron sea”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829050" y="977900"/>
            <a:ext cx="333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/>
              <a:t>METALLIC</a:t>
            </a:r>
            <a:endParaRPr lang="en-US" sz="2800" b="1">
              <a:solidFill>
                <a:schemeClr val="tx2"/>
              </a:solidFill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841500" y="1560513"/>
            <a:ext cx="1641475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Bond Formation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841500" y="2297113"/>
            <a:ext cx="1962150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Type of Structure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841500" y="4545013"/>
            <a:ext cx="2205038" cy="56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Solubility in </a:t>
            </a:r>
          </a:p>
          <a:p>
            <a:pPr eaLnBrk="1" hangingPunct="1"/>
            <a:r>
              <a:rPr lang="en-US" sz="2000" b="1"/>
              <a:t>Water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41500" y="5257800"/>
            <a:ext cx="2205038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Electrical Conductivity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1841500" y="5969000"/>
            <a:ext cx="2205038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Other</a:t>
            </a:r>
          </a:p>
          <a:p>
            <a:pPr eaLnBrk="1" hangingPunct="1"/>
            <a:r>
              <a:rPr lang="en-US" sz="2000" b="1"/>
              <a:t>Properties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1841500" y="3813175"/>
            <a:ext cx="196215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Melting</a:t>
            </a:r>
          </a:p>
          <a:p>
            <a:pPr eaLnBrk="1" hangingPunct="1"/>
            <a:r>
              <a:rPr lang="en-US" sz="2000" b="1"/>
              <a:t>Point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title"/>
          </p:nvPr>
        </p:nvSpPr>
        <p:spPr>
          <a:xfrm>
            <a:off x="322263" y="0"/>
            <a:ext cx="7023100" cy="1143000"/>
          </a:xfrm>
        </p:spPr>
        <p:txBody>
          <a:bodyPr/>
          <a:lstStyle/>
          <a:p>
            <a:r>
              <a:rPr lang="en-US" smtClean="0"/>
              <a:t>B. Types of Bonds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1849438" y="3041650"/>
            <a:ext cx="196215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/>
              <a:t>Physical </a:t>
            </a:r>
          </a:p>
          <a:p>
            <a:pPr eaLnBrk="1" hangingPunct="1"/>
            <a:r>
              <a:rPr lang="en-US" sz="2000" b="1"/>
              <a:t>State</a:t>
            </a:r>
          </a:p>
        </p:txBody>
      </p:sp>
      <p:sp>
        <p:nvSpPr>
          <p:cNvPr id="249869" name="Text Box 13"/>
          <p:cNvSpPr txBox="1">
            <a:spLocks noChangeArrowheads="1"/>
          </p:cNvSpPr>
          <p:nvPr/>
        </p:nvSpPr>
        <p:spPr bwMode="auto">
          <a:xfrm>
            <a:off x="3913188" y="1508125"/>
            <a:ext cx="3311525" cy="9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400"/>
              <a:t>e</a:t>
            </a:r>
            <a:r>
              <a:rPr lang="en-US" sz="2400" baseline="30000"/>
              <a:t>-</a:t>
            </a:r>
            <a:r>
              <a:rPr lang="en-US" sz="2400"/>
              <a:t> are delocalized among metal atoms</a:t>
            </a:r>
          </a:p>
        </p:txBody>
      </p:sp>
      <p:sp>
        <p:nvSpPr>
          <p:cNvPr id="249870" name="Text Box 14"/>
          <p:cNvSpPr txBox="1">
            <a:spLocks noChangeArrowheads="1"/>
          </p:cNvSpPr>
          <p:nvPr/>
        </p:nvSpPr>
        <p:spPr bwMode="auto">
          <a:xfrm>
            <a:off x="3898900" y="3857625"/>
            <a:ext cx="33480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very high</a:t>
            </a:r>
          </a:p>
        </p:txBody>
      </p:sp>
      <p:sp>
        <p:nvSpPr>
          <p:cNvPr id="249871" name="Text Box 15"/>
          <p:cNvSpPr txBox="1">
            <a:spLocks noChangeArrowheads="1"/>
          </p:cNvSpPr>
          <p:nvPr/>
        </p:nvSpPr>
        <p:spPr bwMode="auto">
          <a:xfrm>
            <a:off x="3894138" y="5167313"/>
            <a:ext cx="33369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400"/>
              <a:t>yes                          (any form)</a:t>
            </a:r>
          </a:p>
        </p:txBody>
      </p:sp>
      <p:sp>
        <p:nvSpPr>
          <p:cNvPr id="249872" name="Text Box 16"/>
          <p:cNvSpPr txBox="1">
            <a:spLocks noChangeArrowheads="1"/>
          </p:cNvSpPr>
          <p:nvPr/>
        </p:nvSpPr>
        <p:spPr bwMode="auto">
          <a:xfrm>
            <a:off x="3892550" y="4597400"/>
            <a:ext cx="333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no</a:t>
            </a:r>
          </a:p>
        </p:txBody>
      </p:sp>
      <p:sp>
        <p:nvSpPr>
          <p:cNvPr id="249873" name="Text Box 17"/>
          <p:cNvSpPr txBox="1">
            <a:spLocks noChangeArrowheads="1"/>
          </p:cNvSpPr>
          <p:nvPr/>
        </p:nvSpPr>
        <p:spPr bwMode="auto">
          <a:xfrm>
            <a:off x="3833813" y="5965825"/>
            <a:ext cx="34988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400"/>
              <a:t>malleable, ductile, lustrous</a:t>
            </a:r>
          </a:p>
        </p:txBody>
      </p:sp>
      <p:sp>
        <p:nvSpPr>
          <p:cNvPr id="249874" name="Text Box 18"/>
          <p:cNvSpPr txBox="1">
            <a:spLocks noChangeArrowheads="1"/>
          </p:cNvSpPr>
          <p:nvPr/>
        </p:nvSpPr>
        <p:spPr bwMode="auto">
          <a:xfrm>
            <a:off x="3824288" y="3135313"/>
            <a:ext cx="33480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/>
              <a:t>solid</a:t>
            </a:r>
          </a:p>
        </p:txBody>
      </p:sp>
      <p:sp>
        <p:nvSpPr>
          <p:cNvPr id="20499" name="AutoShape 19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10100" y="2459038"/>
            <a:ext cx="1892300" cy="32067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8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9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9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9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9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9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9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 autoUpdateAnimBg="0"/>
      <p:bldP spid="249869" grpId="0" autoUpdateAnimBg="0"/>
      <p:bldP spid="249870" grpId="0" autoUpdateAnimBg="0"/>
      <p:bldP spid="249871" grpId="0" autoUpdateAnimBg="0"/>
      <p:bldP spid="249872" grpId="0" autoUpdateAnimBg="0"/>
      <p:bldP spid="249873" grpId="0" autoUpdateAnimBg="0"/>
      <p:bldP spid="24987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6870700" cy="1600200"/>
          </a:xfrm>
        </p:spPr>
        <p:txBody>
          <a:bodyPr/>
          <a:lstStyle/>
          <a:p>
            <a:r>
              <a:rPr lang="en-US">
                <a:solidFill>
                  <a:srgbClr val="FF3300"/>
                </a:solidFill>
              </a:rPr>
              <a:t>Rules for writing ionic compound Lewis structures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0" y="2035175"/>
            <a:ext cx="8909050" cy="35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sz="3200"/>
              <a:t>Determine that a metal is present / first </a:t>
            </a:r>
          </a:p>
          <a:p>
            <a:pPr eaLnBrk="1" hangingPunct="1"/>
            <a:r>
              <a:rPr lang="en-US" sz="3200"/>
              <a:t>     element on left of periodic table(Not counting H).</a:t>
            </a:r>
          </a:p>
          <a:p>
            <a:pPr eaLnBrk="1" hangingPunct="1">
              <a:buFontTx/>
              <a:buAutoNum type="arabicPeriod" startAt="2"/>
            </a:pPr>
            <a:r>
              <a:rPr lang="en-US" sz="3200"/>
              <a:t>Write the Lewis structures for the elements in </a:t>
            </a:r>
          </a:p>
          <a:p>
            <a:pPr eaLnBrk="1" hangingPunct="1"/>
            <a:r>
              <a:rPr lang="en-US" sz="3200"/>
              <a:t>     the ionic compound.</a:t>
            </a:r>
          </a:p>
          <a:p>
            <a:pPr eaLnBrk="1" hangingPunct="1">
              <a:buFontTx/>
              <a:buAutoNum type="arabicPeriod" startAt="3"/>
            </a:pPr>
            <a:r>
              <a:rPr lang="en-US" sz="3200"/>
              <a:t>Draw an arrow showing the transfer of the </a:t>
            </a:r>
          </a:p>
          <a:p>
            <a:pPr eaLnBrk="1" hangingPunct="1"/>
            <a:r>
              <a:rPr lang="en-US" sz="3200"/>
              <a:t>     electrons from the metal (low electronegativity </a:t>
            </a:r>
          </a:p>
          <a:p>
            <a:pPr eaLnBrk="1" hangingPunct="1"/>
            <a:r>
              <a:rPr lang="en-US" sz="3200"/>
              <a:t>     element) to the non-metal (high electronegativity.)</a:t>
            </a:r>
          </a:p>
        </p:txBody>
      </p:sp>
      <p:pic>
        <p:nvPicPr>
          <p:cNvPr id="10244" name="Henry Mancini - James Bond  007 Theme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08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28" fill="hold"/>
                                        <p:tgtEl>
                                          <p:spTgt spid="102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648200" y="5867400"/>
            <a:ext cx="3448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3600">
                <a:solidFill>
                  <a:srgbClr val="3333CC"/>
                </a:solidFill>
                <a:latin typeface="Times New Roman" pitchFamily="18" charset="0"/>
              </a:rPr>
              <a:t>Ionic Compounds</a:t>
            </a:r>
          </a:p>
        </p:txBody>
      </p:sp>
      <p:pic>
        <p:nvPicPr>
          <p:cNvPr id="6148" name="Picture 4" descr="AlBr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48895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152400"/>
            <a:ext cx="7024688" cy="1143000"/>
          </a:xfrm>
        </p:spPr>
        <p:txBody>
          <a:bodyPr/>
          <a:lstStyle/>
          <a:p>
            <a:r>
              <a:rPr lang="en-US" smtClean="0"/>
              <a:t>Lewis Structures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90600"/>
            <a:ext cx="7924800" cy="3586163"/>
          </a:xfrm>
        </p:spPr>
        <p:txBody>
          <a:bodyPr/>
          <a:lstStyle/>
          <a:p>
            <a:r>
              <a:rPr lang="en-US" sz="2800" smtClean="0"/>
              <a:t>Sum the valence electrons from each atom</a:t>
            </a:r>
          </a:p>
          <a:p>
            <a:pPr lvl="1"/>
            <a:r>
              <a:rPr lang="en-US" sz="2400" smtClean="0"/>
              <a:t>Valence electrons can be found from group number</a:t>
            </a:r>
          </a:p>
          <a:p>
            <a:r>
              <a:rPr lang="en-US" sz="2800" smtClean="0"/>
              <a:t>Use a pair of electrons to form a bond between each pair of bound atoms</a:t>
            </a:r>
          </a:p>
          <a:p>
            <a:r>
              <a:rPr lang="en-US" sz="2800" smtClean="0"/>
              <a:t>Arrange the remaining electrons to place 2 electrons around period 1 elements and 8 electrons around other period elements</a:t>
            </a:r>
          </a:p>
          <a:p>
            <a:r>
              <a:rPr lang="en-US" sz="2800" smtClean="0"/>
              <a:t>Resonance: when multiple Lewis structures exist for the same compound</a:t>
            </a:r>
          </a:p>
        </p:txBody>
      </p:sp>
    </p:spTree>
    <p:extLst>
      <p:ext uri="{BB962C8B-B14F-4D97-AF65-F5344CB8AC3E}">
        <p14:creationId xmlns:p14="http://schemas.microsoft.com/office/powerpoint/2010/main" val="269777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828800"/>
            <a:ext cx="3429000" cy="4495800"/>
          </a:xfrm>
        </p:spPr>
        <p:txBody>
          <a:bodyPr/>
          <a:lstStyle/>
          <a:p>
            <a:r>
              <a:rPr lang="en-US" dirty="0" smtClean="0"/>
              <a:t>PCl</a:t>
            </a:r>
            <a:r>
              <a:rPr lang="en-US" baseline="-25000" dirty="0" smtClean="0"/>
              <a:t>3</a:t>
            </a:r>
          </a:p>
          <a:p>
            <a:r>
              <a:rPr lang="en-US" dirty="0" smtClean="0"/>
              <a:t>NI</a:t>
            </a:r>
            <a:r>
              <a:rPr lang="en-US" baseline="-25000" dirty="0" smtClean="0"/>
              <a:t>3</a:t>
            </a:r>
          </a:p>
          <a:p>
            <a:r>
              <a:rPr lang="en-US" dirty="0" smtClean="0"/>
              <a:t>NO</a:t>
            </a:r>
            <a:r>
              <a:rPr lang="en-US" baseline="30000" dirty="0" smtClean="0"/>
              <a:t>+</a:t>
            </a:r>
          </a:p>
          <a:p>
            <a:r>
              <a:rPr lang="en-US" dirty="0" smtClean="0"/>
              <a:t>SCN</a:t>
            </a:r>
            <a:r>
              <a:rPr lang="en-US" baseline="30000" dirty="0" smtClean="0"/>
              <a:t>-</a:t>
            </a:r>
            <a:r>
              <a:rPr lang="en-US" dirty="0" smtClean="0"/>
              <a:t> (C is the central atom)</a:t>
            </a:r>
          </a:p>
          <a:p>
            <a:r>
              <a:rPr lang="en-US" dirty="0" err="1" smtClean="0"/>
              <a:t>HCl</a:t>
            </a:r>
            <a:endParaRPr lang="en-US" dirty="0" smtClean="0"/>
          </a:p>
          <a:p>
            <a:r>
              <a:rPr lang="en-US" dirty="0" err="1" smtClean="0"/>
              <a:t>ClF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724400" y="1994647"/>
            <a:ext cx="1676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Br</a:t>
            </a:r>
            <a:r>
              <a:rPr lang="en-US" sz="3200" baseline="-25000" dirty="0" smtClean="0"/>
              <a:t>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H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O</a:t>
            </a:r>
            <a:r>
              <a:rPr lang="en-US" sz="3200" baseline="-25000" dirty="0" smtClean="0"/>
              <a:t>2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6483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NH</a:t>
            </a:r>
            <a:r>
              <a:rPr lang="en-US" baseline="-25000" dirty="0" smtClean="0"/>
              <a:t>4</a:t>
            </a:r>
            <a:r>
              <a:rPr lang="en-US" baseline="30000" dirty="0" smtClean="0"/>
              <a:t>+</a:t>
            </a:r>
          </a:p>
          <a:p>
            <a:pPr marL="514350" indent="-514350">
              <a:buAutoNum type="arabicPeriod"/>
            </a:pPr>
            <a:r>
              <a:rPr lang="en-US" dirty="0" smtClean="0"/>
              <a:t>CO</a:t>
            </a:r>
            <a:r>
              <a:rPr lang="en-US" baseline="-25000" dirty="0" smtClean="0"/>
              <a:t>2</a:t>
            </a:r>
          </a:p>
          <a:p>
            <a:pPr marL="514350" indent="-514350">
              <a:buAutoNum type="arabicPeriod"/>
            </a:pPr>
            <a:r>
              <a:rPr lang="en-US" dirty="0" smtClean="0"/>
              <a:t>CN</a:t>
            </a:r>
            <a:r>
              <a:rPr lang="en-US" baseline="30000" dirty="0" smtClean="0"/>
              <a:t>-</a:t>
            </a:r>
          </a:p>
          <a:p>
            <a:pPr marL="514350" indent="-514350">
              <a:buAutoNum type="arabicPeriod"/>
            </a:pPr>
            <a:r>
              <a:rPr lang="en-US" dirty="0" smtClean="0"/>
              <a:t>Cl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HCN</a:t>
            </a:r>
          </a:p>
          <a:p>
            <a:pPr marL="514350" indent="-514350">
              <a:buAutoNum type="arabicPeriod"/>
            </a:pPr>
            <a:r>
              <a:rPr lang="en-US" dirty="0" smtClean="0"/>
              <a:t>ClO</a:t>
            </a:r>
            <a:r>
              <a:rPr lang="en-US" baseline="-25000" dirty="0" smtClean="0"/>
              <a:t>3</a:t>
            </a:r>
            <a:r>
              <a:rPr lang="en-US" baseline="30000" dirty="0"/>
              <a:t>–</a:t>
            </a:r>
          </a:p>
          <a:p>
            <a:pPr marL="514350" indent="-514350">
              <a:buAutoNum type="arabicPeriod"/>
            </a:pPr>
            <a:endParaRPr lang="en-US" baseline="30000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45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828800"/>
            <a:ext cx="5943600" cy="4572000"/>
          </a:xfrm>
        </p:spPr>
        <p:txBody>
          <a:bodyPr/>
          <a:lstStyle/>
          <a:p>
            <a:r>
              <a:rPr lang="en-US" dirty="0" smtClean="0"/>
              <a:t>HF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NH</a:t>
            </a:r>
            <a:r>
              <a:rPr lang="en-US" baseline="-25000" dirty="0" smtClean="0"/>
              <a:t>3</a:t>
            </a:r>
          </a:p>
          <a:p>
            <a:r>
              <a:rPr lang="en-US" dirty="0" smtClean="0"/>
              <a:t>CH</a:t>
            </a:r>
            <a:r>
              <a:rPr lang="en-US" baseline="-25000" dirty="0" smtClean="0"/>
              <a:t>4</a:t>
            </a:r>
          </a:p>
          <a:p>
            <a:r>
              <a:rPr lang="en-US" dirty="0" smtClean="0"/>
              <a:t>CF</a:t>
            </a:r>
            <a:r>
              <a:rPr lang="en-US" baseline="-25000" dirty="0" smtClean="0"/>
              <a:t>4</a:t>
            </a:r>
          </a:p>
          <a:p>
            <a:r>
              <a:rPr lang="en-US" dirty="0" smtClean="0"/>
              <a:t>NO</a:t>
            </a:r>
            <a:r>
              <a:rPr lang="en-US" baseline="30000" dirty="0" smtClean="0"/>
              <a:t>+</a:t>
            </a:r>
          </a:p>
          <a:p>
            <a:r>
              <a:rPr lang="en-US" dirty="0" smtClean="0"/>
              <a:t>NO</a:t>
            </a:r>
            <a:r>
              <a:rPr lang="en-US" baseline="-25000" dirty="0" smtClean="0"/>
              <a:t>3</a:t>
            </a:r>
            <a:r>
              <a:rPr lang="en-US" baseline="30000" dirty="0" smtClean="0"/>
              <a:t>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32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62875" cy="1143000"/>
          </a:xfrm>
        </p:spPr>
        <p:txBody>
          <a:bodyPr/>
          <a:lstStyle/>
          <a:p>
            <a:r>
              <a:rPr lang="en-US" smtClean="0"/>
              <a:t>Lewis Structures - Exceptions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1752600"/>
            <a:ext cx="6777037" cy="49530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Octet rules fails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Molecules with an odd number of electrons</a:t>
            </a:r>
          </a:p>
          <a:p>
            <a:pPr marL="366713" lvl="1" indent="0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sz="2400" dirty="0" smtClean="0"/>
              <a:t>	Examples: ClO</a:t>
            </a:r>
            <a:r>
              <a:rPr lang="en-US" sz="2400" baseline="-25000" dirty="0" smtClean="0"/>
              <a:t>2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Molecules in which an atom has less than an octet</a:t>
            </a:r>
          </a:p>
          <a:p>
            <a:pPr marL="366713" lvl="1" indent="0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sz="2400" dirty="0"/>
              <a:t>	</a:t>
            </a:r>
            <a:r>
              <a:rPr lang="en-US" sz="2400" dirty="0" smtClean="0"/>
              <a:t>Example: BF</a:t>
            </a:r>
            <a:r>
              <a:rPr lang="en-US" sz="2400" baseline="-25000" dirty="0" smtClean="0"/>
              <a:t>3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Molecules in which atom has more than an octet</a:t>
            </a:r>
          </a:p>
          <a:p>
            <a:pPr marL="685800" lvl="2" indent="0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sz="2000" dirty="0"/>
              <a:t>	</a:t>
            </a:r>
            <a:r>
              <a:rPr lang="en-US" sz="2000" dirty="0" smtClean="0"/>
              <a:t>Example: PCl</a:t>
            </a:r>
            <a:r>
              <a:rPr lang="en-US" sz="2000" baseline="-25000" dirty="0" smtClean="0"/>
              <a:t>5</a:t>
            </a:r>
          </a:p>
          <a:p>
            <a:pPr marL="366713" lvl="1" indent="0">
              <a:lnSpc>
                <a:spcPct val="90000"/>
              </a:lnSpc>
              <a:buFont typeface="Wingdings 2" pitchFamily="18" charset="2"/>
              <a:buNone/>
              <a:defRPr/>
            </a:pPr>
            <a:endParaRPr lang="en-US" sz="2400" baseline="-250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Practice</a:t>
            </a:r>
          </a:p>
          <a:p>
            <a:pPr marL="366713" lvl="1" indent="0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sz="2400" dirty="0"/>
              <a:t>	</a:t>
            </a:r>
            <a:r>
              <a:rPr lang="en-US" sz="2400" dirty="0" smtClean="0"/>
              <a:t>Draw the </a:t>
            </a:r>
            <a:r>
              <a:rPr lang="en-US" sz="2400" dirty="0"/>
              <a:t>L</a:t>
            </a:r>
            <a:r>
              <a:rPr lang="en-US" sz="2400" dirty="0" smtClean="0"/>
              <a:t>ewis structure for ICl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283281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6962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Draw the Lewis Structures for the following compounds: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</a:t>
            </a:r>
            <a:r>
              <a:rPr lang="en-US" baseline="-25000" dirty="0" smtClean="0"/>
              <a:t>2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SiO</a:t>
            </a:r>
            <a:r>
              <a:rPr lang="en-US" baseline="-25000" dirty="0" smtClean="0"/>
              <a:t>2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ClF</a:t>
            </a:r>
            <a:r>
              <a:rPr lang="en-US" baseline="-25000" dirty="0" smtClean="0"/>
              <a:t>3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XeO</a:t>
            </a:r>
            <a:r>
              <a:rPr lang="en-US" baseline="-25000" dirty="0" smtClean="0"/>
              <a:t>3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RnCl</a:t>
            </a:r>
            <a:r>
              <a:rPr lang="en-US" baseline="-25000" dirty="0" smtClean="0"/>
              <a:t>2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BeCl</a:t>
            </a:r>
            <a:r>
              <a:rPr lang="en-US" baseline="-25000" dirty="0" smtClean="0"/>
              <a:t>2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baseline="-25000" dirty="0" smtClean="0"/>
          </a:p>
          <a:p>
            <a:pPr lvl="1">
              <a:lnSpc>
                <a:spcPct val="9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459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6870700" cy="762000"/>
          </a:xfrm>
        </p:spPr>
        <p:txBody>
          <a:bodyPr/>
          <a:lstStyle/>
          <a:p>
            <a:r>
              <a:rPr lang="en-US" dirty="0" smtClean="0"/>
              <a:t>Resonance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762" y="1371600"/>
            <a:ext cx="7696200" cy="4267200"/>
          </a:xfrm>
        </p:spPr>
        <p:txBody>
          <a:bodyPr/>
          <a:lstStyle/>
          <a:p>
            <a:r>
              <a:rPr lang="en-US" dirty="0" smtClean="0"/>
              <a:t>A resonance structure is one of two or more Lewis structures that have the same skeletal formula, but different electron arrangements.</a:t>
            </a:r>
          </a:p>
          <a:p>
            <a:r>
              <a:rPr lang="en-US" dirty="0" smtClean="0"/>
              <a:t>The actual structure of the molecule is the intermediate between the two or more resonance structures and is called a resonance hybrid.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0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 the Lewis structure for O</a:t>
            </a:r>
            <a:r>
              <a:rPr lang="en-US" baseline="-25000" dirty="0" smtClean="0"/>
              <a:t>3</a:t>
            </a:r>
            <a:r>
              <a:rPr lang="en-US" dirty="0" smtClean="0"/>
              <a:t> and include all possible resonance structures.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6870700" cy="762000"/>
          </a:xfrm>
        </p:spPr>
        <p:txBody>
          <a:bodyPr/>
          <a:lstStyle/>
          <a:p>
            <a:r>
              <a:rPr lang="en-US" dirty="0" smtClean="0"/>
              <a:t>Resonance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03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B718335317324FBA289608C9896D4C" ma:contentTypeVersion="0" ma:contentTypeDescription="Create a new document." ma:contentTypeScope="" ma:versionID="07b72504a7456c81c0b758dd1da3d73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A5DFFB-81E2-4E11-A860-AE3EFEA09D9C}">
  <ds:schemaRefs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37EB68D-2DE3-4F6A-A5F8-15D45C7839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B2A8B1C-B11B-414E-935C-34E1098CD2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3206</TotalTime>
  <Words>649</Words>
  <Application>Microsoft Office PowerPoint</Application>
  <PresentationFormat>On-screen Show (4:3)</PresentationFormat>
  <Paragraphs>183</Paragraphs>
  <Slides>22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Arial Black</vt:lpstr>
      <vt:lpstr>Calibri</vt:lpstr>
      <vt:lpstr>Comic Sans MS</vt:lpstr>
      <vt:lpstr>Times New Roman</vt:lpstr>
      <vt:lpstr>Wingdings</vt:lpstr>
      <vt:lpstr>Wingdings 2</vt:lpstr>
      <vt:lpstr>Crayons</vt:lpstr>
      <vt:lpstr>Document</vt:lpstr>
      <vt:lpstr>Lewis Dot Diagrams</vt:lpstr>
      <vt:lpstr>LEWIS DOT DIAGRAMS</vt:lpstr>
      <vt:lpstr>EXAMPLE – Carbon (Element #6)</vt:lpstr>
      <vt:lpstr>EXAMPLE – Sulfur (Element #16)</vt:lpstr>
      <vt:lpstr>OTHER EXAMPLES</vt:lpstr>
      <vt:lpstr>FOR YOU TO TRY…</vt:lpstr>
      <vt:lpstr>Classwork</vt:lpstr>
      <vt:lpstr>Lewis Structures</vt:lpstr>
      <vt:lpstr>Lewis Structures</vt:lpstr>
      <vt:lpstr>Ionic Compounds  Vs  Covalent (Molecules) Compounds</vt:lpstr>
      <vt:lpstr>B. Types of Bonds</vt:lpstr>
      <vt:lpstr>B. Types of Bonds</vt:lpstr>
      <vt:lpstr>Rules for writing ionic compound Lewis structures</vt:lpstr>
      <vt:lpstr>PowerPoint Presentation</vt:lpstr>
      <vt:lpstr>Lewis Structures</vt:lpstr>
      <vt:lpstr>Practice</vt:lpstr>
      <vt:lpstr>More Examples</vt:lpstr>
      <vt:lpstr>Homework</vt:lpstr>
      <vt:lpstr>Lewis Structures - Exceptions</vt:lpstr>
      <vt:lpstr>Practice</vt:lpstr>
      <vt:lpstr>Resonance</vt:lpstr>
      <vt:lpstr>Resonance</vt:lpstr>
    </vt:vector>
  </TitlesOfParts>
  <Company>Temecula Valley 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MacLean</dc:creator>
  <cp:lastModifiedBy>Peter Delannoy</cp:lastModifiedBy>
  <cp:revision>54</cp:revision>
  <cp:lastPrinted>2013-01-08T16:27:27Z</cp:lastPrinted>
  <dcterms:created xsi:type="dcterms:W3CDTF">2000-04-13T16:26:12Z</dcterms:created>
  <dcterms:modified xsi:type="dcterms:W3CDTF">2019-10-23T16:01:00Z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0x010100CEB718335317324FBA289608C9896D4C</vt:lpwstr>
  </property>
  <property fmtid="{D5CDD505-2E9C-101B-9397-08002B2CF9AE}" pid="3" name="_dlc_DocIdItemGuid">
    <vt:lpwstr>cf53122b-051f-4f0f-b14e-375ec0d1ff6b</vt:lpwstr>
  </property>
  <property fmtid="{D5CDD505-2E9C-101B-9397-08002B2CF9AE}" pid="4" name="Order">
    <vt:r8>4200</vt:r8>
  </property>
  <property fmtid="{D5CDD505-2E9C-101B-9397-08002B2CF9AE}" pid="5" name="TemplateUrl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</Properties>
</file>