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9144000" cy="5143500" type="screen16x9"/>
  <p:notesSz cx="6858000" cy="9144000"/>
  <p:embeddedFontLst>
    <p:embeddedFont>
      <p:font typeface="Verdana" panose="020B0604030504040204" pitchFamily="34" charset="0"/>
      <p:regular r:id="rId67"/>
      <p:bold r:id="rId68"/>
      <p:italic r:id="rId69"/>
      <p:boldItalic r:id="rId70"/>
    </p:embeddedFont>
    <p:embeddedFont>
      <p:font typeface="Old Standard TT" panose="020B0604020202020204" charset="0"/>
      <p:regular r:id="rId71"/>
      <p:bold r:id="rId72"/>
      <p:italic r:id="rId7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21B418C-1D03-4CFE-99EB-804BEEABAC50}">
  <a:tblStyle styleId="{321B418C-1D03-4CFE-99EB-804BEEABAC50}"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18EF1E7C-5A89-4C85-9A6E-78BCC5A0ED46}" styleName="Table_1"/>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48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0307237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33447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37456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93172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647748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09201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17500" rtl="0">
              <a:lnSpc>
                <a:spcPct val="115000"/>
              </a:lnSpc>
              <a:spcBef>
                <a:spcPts val="0"/>
              </a:spcBef>
              <a:spcAft>
                <a:spcPts val="1600"/>
              </a:spcAft>
              <a:buClr>
                <a:schemeClr val="dk1"/>
              </a:buClr>
              <a:buSzPct val="100000"/>
              <a:buFont typeface="Old Standard TT"/>
            </a:pPr>
            <a:r>
              <a:rPr lang="en" sz="1400">
                <a:solidFill>
                  <a:schemeClr val="dk1"/>
                </a:solidFill>
                <a:latin typeface="Old Standard TT"/>
                <a:ea typeface="Old Standard TT"/>
                <a:cs typeface="Old Standard TT"/>
                <a:sym typeface="Old Standard TT"/>
              </a:rPr>
              <a:t>Louis Jacques Thenard was the first to notice the existence of catalase in 1818. He discovered hydrogen peroxide and thought that the breakdown was caused by some substance. </a:t>
            </a:r>
          </a:p>
          <a:p>
            <a:pPr marL="457200" lvl="0" indent="-317500" rtl="0">
              <a:lnSpc>
                <a:spcPct val="115000"/>
              </a:lnSpc>
              <a:spcBef>
                <a:spcPts val="0"/>
              </a:spcBef>
              <a:spcAft>
                <a:spcPts val="1600"/>
              </a:spcAft>
              <a:buClr>
                <a:schemeClr val="dk1"/>
              </a:buClr>
              <a:buSzPct val="100000"/>
              <a:buFont typeface="Old Standard TT"/>
            </a:pPr>
            <a:r>
              <a:rPr lang="en" sz="1400">
                <a:solidFill>
                  <a:schemeClr val="dk1"/>
                </a:solidFill>
                <a:latin typeface="Old Standard TT"/>
                <a:ea typeface="Old Standard TT"/>
                <a:cs typeface="Old Standard TT"/>
                <a:sym typeface="Old Standard TT"/>
              </a:rPr>
              <a:t>In 1900, agricultural chemist Oscar Loew was conducting research on the impact of calcium and magnesium on plant development when he discovered and named the enzyme catalase. He extracted catalase from the leaf extract of a tobacco plant, which decomposed H2O2.</a:t>
            </a:r>
          </a:p>
          <a:p>
            <a:pPr lvl="0">
              <a:spcBef>
                <a:spcPts val="0"/>
              </a:spcBef>
              <a:buNone/>
            </a:pPr>
            <a:endParaRPr/>
          </a:p>
        </p:txBody>
      </p:sp>
    </p:spTree>
    <p:extLst>
      <p:ext uri="{BB962C8B-B14F-4D97-AF65-F5344CB8AC3E}">
        <p14:creationId xmlns:p14="http://schemas.microsoft.com/office/powerpoint/2010/main" val="2168958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746143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02742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06962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15000"/>
              </a:lnSpc>
              <a:spcBef>
                <a:spcPts val="0"/>
              </a:spcBef>
              <a:spcAft>
                <a:spcPts val="1600"/>
              </a:spcAft>
              <a:buClr>
                <a:schemeClr val="dk1"/>
              </a:buClr>
              <a:buSzPct val="61111"/>
              <a:buFont typeface="Arial"/>
              <a:buNone/>
            </a:pPr>
            <a:r>
              <a:rPr lang="en" sz="1800">
                <a:solidFill>
                  <a:schemeClr val="dk1"/>
                </a:solidFill>
                <a:latin typeface="Old Standard TT"/>
                <a:ea typeface="Old Standard TT"/>
                <a:cs typeface="Old Standard TT"/>
                <a:sym typeface="Old Standard TT"/>
              </a:rPr>
              <a:t>http://scienceline.ucsb.edu/getkey.php?key=166</a:t>
            </a:r>
          </a:p>
          <a:p>
            <a:pPr lvl="0">
              <a:spcBef>
                <a:spcPts val="0"/>
              </a:spcBef>
              <a:buNone/>
            </a:pPr>
            <a:endParaRPr/>
          </a:p>
        </p:txBody>
      </p:sp>
    </p:spTree>
    <p:extLst>
      <p:ext uri="{BB962C8B-B14F-4D97-AF65-F5344CB8AC3E}">
        <p14:creationId xmlns:p14="http://schemas.microsoft.com/office/powerpoint/2010/main" val="2177970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Shape 1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68511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49129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42900">
              <a:lnSpc>
                <a:spcPct val="115000"/>
              </a:lnSpc>
              <a:spcBef>
                <a:spcPts val="0"/>
              </a:spcBef>
              <a:spcAft>
                <a:spcPts val="1600"/>
              </a:spcAft>
              <a:buClr>
                <a:schemeClr val="dk1"/>
              </a:buClr>
              <a:buSzPct val="100000"/>
              <a:buFont typeface="Old Standard TT"/>
            </a:pPr>
            <a:r>
              <a:rPr lang="en" sz="1800">
                <a:solidFill>
                  <a:schemeClr val="dk1"/>
                </a:solidFill>
                <a:latin typeface="Old Standard TT"/>
                <a:ea typeface="Old Standard TT"/>
                <a:cs typeface="Old Standard TT"/>
                <a:sym typeface="Old Standard TT"/>
              </a:rPr>
              <a:t>60% made up of regular secondary structure motifs, which describe the connectivity between secondary structural elements.</a:t>
            </a:r>
          </a:p>
        </p:txBody>
      </p:sp>
    </p:spTree>
    <p:extLst>
      <p:ext uri="{BB962C8B-B14F-4D97-AF65-F5344CB8AC3E}">
        <p14:creationId xmlns:p14="http://schemas.microsoft.com/office/powerpoint/2010/main" val="159620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83784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48951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answer why hydrogen peroxide is bad and needs to be broken down in the cell</a:t>
            </a:r>
          </a:p>
          <a:p>
            <a:pPr marL="457200" lvl="0" indent="-304800" rtl="0">
              <a:lnSpc>
                <a:spcPct val="100000"/>
              </a:lnSpc>
              <a:spcBef>
                <a:spcPts val="0"/>
              </a:spcBef>
              <a:spcAft>
                <a:spcPts val="0"/>
              </a:spcAft>
              <a:buClr>
                <a:schemeClr val="dk1"/>
              </a:buClr>
              <a:buSzPct val="100000"/>
              <a:buFont typeface="Old Standard TT"/>
            </a:pPr>
            <a:r>
              <a:rPr lang="en" sz="1200">
                <a:solidFill>
                  <a:schemeClr val="dk1"/>
                </a:solidFill>
                <a:latin typeface="Old Standard TT"/>
                <a:ea typeface="Old Standard TT"/>
                <a:cs typeface="Old Standard TT"/>
                <a:sym typeface="Old Standard TT"/>
              </a:rPr>
              <a:t>protects cell from oxidative damage (but what does this mean)</a:t>
            </a:r>
          </a:p>
          <a:p>
            <a:pPr marL="457200" lvl="0" indent="-304800" rtl="0">
              <a:lnSpc>
                <a:spcPct val="100000"/>
              </a:lnSpc>
              <a:spcBef>
                <a:spcPts val="0"/>
              </a:spcBef>
              <a:spcAft>
                <a:spcPts val="0"/>
              </a:spcAft>
              <a:buClr>
                <a:schemeClr val="dk1"/>
              </a:buClr>
              <a:buSzPct val="100000"/>
              <a:buFont typeface="Old Standard TT"/>
            </a:pPr>
            <a:r>
              <a:rPr lang="en" sz="1200">
                <a:solidFill>
                  <a:schemeClr val="dk1"/>
                </a:solidFill>
                <a:latin typeface="Old Standard TT"/>
                <a:ea typeface="Old Standard TT"/>
                <a:cs typeface="Old Standard TT"/>
                <a:sym typeface="Old Standard TT"/>
              </a:rPr>
              <a:t>in eukaryotic cells and some bacteria</a:t>
            </a:r>
          </a:p>
          <a:p>
            <a:pPr marL="457200" lvl="0" indent="-304800" rtl="0">
              <a:lnSpc>
                <a:spcPct val="100000"/>
              </a:lnSpc>
              <a:spcBef>
                <a:spcPts val="0"/>
              </a:spcBef>
              <a:spcAft>
                <a:spcPts val="0"/>
              </a:spcAft>
              <a:buClr>
                <a:schemeClr val="dk1"/>
              </a:buClr>
              <a:buSzPct val="100000"/>
              <a:buFont typeface="Old Standard TT"/>
            </a:pPr>
            <a:r>
              <a:rPr lang="en" sz="1200">
                <a:solidFill>
                  <a:schemeClr val="dk1"/>
                </a:solidFill>
                <a:latin typeface="Old Standard TT"/>
                <a:ea typeface="Old Standard TT"/>
                <a:cs typeface="Old Standard TT"/>
                <a:sym typeface="Old Standard TT"/>
              </a:rPr>
              <a:t>porphyrin heme (co-factor)</a:t>
            </a:r>
          </a:p>
          <a:p>
            <a:pPr lvl="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Globular (water-soluble) shape</a:t>
            </a:r>
          </a:p>
          <a:p>
            <a:pPr marL="457200" lvl="0" indent="-304800" rtl="0">
              <a:lnSpc>
                <a:spcPct val="100000"/>
              </a:lnSpc>
              <a:spcBef>
                <a:spcPts val="0"/>
              </a:spcBef>
              <a:spcAft>
                <a:spcPts val="0"/>
              </a:spcAft>
              <a:buClr>
                <a:schemeClr val="dk1"/>
              </a:buClr>
              <a:buSzPct val="100000"/>
              <a:buFont typeface="Old Standard TT"/>
            </a:pPr>
            <a:r>
              <a:rPr lang="en" sz="1200">
                <a:solidFill>
                  <a:schemeClr val="dk1"/>
                </a:solidFill>
                <a:latin typeface="Old Standard TT"/>
                <a:ea typeface="Old Standard TT"/>
                <a:cs typeface="Old Standard TT"/>
                <a:sym typeface="Old Standard TT"/>
              </a:rPr>
              <a:t>make one slide for each structure (primary, secondary, …)</a:t>
            </a:r>
          </a:p>
          <a:p>
            <a:pPr marL="457200" lvl="0" indent="-304800" rtl="0">
              <a:lnSpc>
                <a:spcPct val="100000"/>
              </a:lnSpc>
              <a:spcBef>
                <a:spcPts val="0"/>
              </a:spcBef>
              <a:spcAft>
                <a:spcPts val="0"/>
              </a:spcAft>
              <a:buClr>
                <a:schemeClr val="dk1"/>
              </a:buClr>
              <a:buSzPct val="100000"/>
              <a:buFont typeface="Old Standard TT"/>
            </a:pPr>
            <a:r>
              <a:rPr lang="en" sz="1200">
                <a:solidFill>
                  <a:schemeClr val="dk1"/>
                </a:solidFill>
                <a:latin typeface="Old Standard TT"/>
                <a:ea typeface="Old Standard TT"/>
                <a:cs typeface="Old Standard TT"/>
                <a:sym typeface="Old Standard TT"/>
              </a:rPr>
              <a:t>Tetramer (surface R-groups are hydrophilic/polar)</a:t>
            </a:r>
          </a:p>
          <a:p>
            <a:pPr lvl="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Located throughut cell: mito, lyso, peroxisome, er, golgi, cytosol, plasma membrane</a:t>
            </a:r>
          </a:p>
          <a:p>
            <a:pPr lvl="0" rtl="0">
              <a:lnSpc>
                <a:spcPct val="100000"/>
              </a:lnSpc>
              <a:spcBef>
                <a:spcPts val="0"/>
              </a:spcBef>
              <a:spcAft>
                <a:spcPts val="0"/>
              </a:spcAft>
              <a:buNone/>
            </a:pPr>
            <a:endParaRPr sz="1200"/>
          </a:p>
        </p:txBody>
      </p:sp>
    </p:spTree>
    <p:extLst>
      <p:ext uri="{BB962C8B-B14F-4D97-AF65-F5344CB8AC3E}">
        <p14:creationId xmlns:p14="http://schemas.microsoft.com/office/powerpoint/2010/main" val="2792781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11981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2471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00848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 The spectral bandwidth is defined as the width of the band of light at one-half the peak maximum (or full width at half maximum [FWHM])</a:t>
            </a:r>
          </a:p>
        </p:txBody>
      </p:sp>
    </p:spTree>
    <p:extLst>
      <p:ext uri="{BB962C8B-B14F-4D97-AF65-F5344CB8AC3E}">
        <p14:creationId xmlns:p14="http://schemas.microsoft.com/office/powerpoint/2010/main" val="3936355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3" name="Shape 1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330512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30684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14603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Shape 2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32009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5205297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69656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4" name="Shape 3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125848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0" name="Shape 4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50779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6" name="Shape 4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08606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Shape 4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9" name="Shape 4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34682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1" name="Shape 4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02645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Shape 5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3" name="Shape 5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822203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Shape 5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7" name="Shape 5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Biochemical applications to solubilize proteins, without denaturing them (taking apart their structure). </a:t>
            </a:r>
          </a:p>
          <a:p>
            <a:pPr lvl="0" rtl="0">
              <a:spcBef>
                <a:spcPts val="0"/>
              </a:spcBef>
              <a:buNone/>
            </a:pPr>
            <a:r>
              <a:rPr lang="en">
                <a:solidFill>
                  <a:schemeClr val="dk1"/>
                </a:solidFill>
              </a:rPr>
              <a:t>Non-ionic surfactant: Long chain alcohol. </a:t>
            </a:r>
            <a:r>
              <a:rPr lang="en" sz="1000">
                <a:solidFill>
                  <a:srgbClr val="222222"/>
                </a:solidFill>
                <a:highlight>
                  <a:srgbClr val="FFFFFF"/>
                </a:highlight>
              </a:rPr>
              <a:t>Surfactants are compounds that lower the surface tension between two liquids or between a liquid and a solid. Surfactants may act as detergents, wetting agents, emulsifiers, foaming agents, and dispersants</a:t>
            </a:r>
          </a:p>
          <a:p>
            <a:pPr lvl="0" rtl="0">
              <a:spcBef>
                <a:spcPts val="0"/>
              </a:spcBef>
              <a:buNone/>
            </a:pPr>
            <a:r>
              <a:rPr lang="en" b="1">
                <a:solidFill>
                  <a:srgbClr val="6A6A6A"/>
                </a:solidFill>
                <a:highlight>
                  <a:srgbClr val="FFFFFF"/>
                </a:highlight>
              </a:rPr>
              <a:t>Emulsifiers</a:t>
            </a:r>
            <a:r>
              <a:rPr lang="en">
                <a:solidFill>
                  <a:srgbClr val="545454"/>
                </a:solidFill>
                <a:highlight>
                  <a:srgbClr val="FFFFFF"/>
                </a:highlight>
              </a:rPr>
              <a:t> and emulsifying particles tend to promote dispersion of the phase in which they do not dissolve very well.</a:t>
            </a:r>
          </a:p>
        </p:txBody>
      </p:sp>
    </p:spTree>
    <p:extLst>
      <p:ext uri="{BB962C8B-B14F-4D97-AF65-F5344CB8AC3E}">
        <p14:creationId xmlns:p14="http://schemas.microsoft.com/office/powerpoint/2010/main" val="19872983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4" name="Shape 5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661400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Shape 5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0" name="Shape 6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23866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Shape 6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6" name="Shape 6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6082324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Shape 6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2" name="Shape 6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865884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Shape 6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8" name="Shape 6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04800" rtl="0">
              <a:lnSpc>
                <a:spcPct val="115000"/>
              </a:lnSpc>
              <a:spcBef>
                <a:spcPts val="0"/>
              </a:spcBef>
              <a:spcAft>
                <a:spcPts val="1600"/>
              </a:spcAft>
              <a:buClr>
                <a:schemeClr val="dk1"/>
              </a:buClr>
              <a:buSzPct val="100000"/>
              <a:buFont typeface="Arial"/>
            </a:pPr>
            <a:r>
              <a:rPr lang="en" sz="1200" b="1">
                <a:solidFill>
                  <a:schemeClr val="dk1"/>
                </a:solidFill>
              </a:rPr>
              <a:t>Total volume of typical extract:</a:t>
            </a:r>
            <a:r>
              <a:rPr lang="en" sz="1200">
                <a:solidFill>
                  <a:schemeClr val="dk1"/>
                </a:solidFill>
              </a:rPr>
              <a:t> Average value for each extract</a:t>
            </a:r>
          </a:p>
          <a:p>
            <a:pPr marL="457200" lvl="0" indent="-304800" rtl="0">
              <a:lnSpc>
                <a:spcPct val="115000"/>
              </a:lnSpc>
              <a:spcBef>
                <a:spcPts val="0"/>
              </a:spcBef>
              <a:spcAft>
                <a:spcPts val="1600"/>
              </a:spcAft>
              <a:buClr>
                <a:schemeClr val="dk1"/>
              </a:buClr>
              <a:buSzPct val="100000"/>
              <a:buFont typeface="Arial"/>
            </a:pPr>
            <a:r>
              <a:rPr lang="en" sz="1200" b="1">
                <a:solidFill>
                  <a:schemeClr val="dk1"/>
                </a:solidFill>
              </a:rPr>
              <a:t>Total protein in extract:</a:t>
            </a:r>
            <a:r>
              <a:rPr lang="en" sz="1200">
                <a:solidFill>
                  <a:schemeClr val="dk1"/>
                </a:solidFill>
              </a:rPr>
              <a:t> Protein (mg/mL) times total volume</a:t>
            </a:r>
          </a:p>
          <a:p>
            <a:pPr marL="457200" lvl="0" indent="-304800" rtl="0">
              <a:lnSpc>
                <a:spcPct val="115000"/>
              </a:lnSpc>
              <a:spcBef>
                <a:spcPts val="0"/>
              </a:spcBef>
              <a:spcAft>
                <a:spcPts val="1600"/>
              </a:spcAft>
              <a:buClr>
                <a:schemeClr val="dk1"/>
              </a:buClr>
              <a:buSzPct val="100000"/>
              <a:buFont typeface="Arial"/>
            </a:pPr>
            <a:r>
              <a:rPr lang="en" sz="1200" b="1">
                <a:solidFill>
                  <a:schemeClr val="dk1"/>
                </a:solidFill>
              </a:rPr>
              <a:t>Activity:</a:t>
            </a:r>
            <a:r>
              <a:rPr lang="en" sz="1200">
                <a:solidFill>
                  <a:schemeClr val="dk1"/>
                </a:solidFill>
              </a:rPr>
              <a:t> Catalase activity per reaction</a:t>
            </a:r>
          </a:p>
          <a:p>
            <a:pPr marL="457200" lvl="0" indent="-304800" rtl="0">
              <a:lnSpc>
                <a:spcPct val="115000"/>
              </a:lnSpc>
              <a:spcBef>
                <a:spcPts val="0"/>
              </a:spcBef>
              <a:spcAft>
                <a:spcPts val="1600"/>
              </a:spcAft>
              <a:buClr>
                <a:schemeClr val="dk1"/>
              </a:buClr>
              <a:buSzPct val="100000"/>
              <a:buFont typeface="Arial"/>
            </a:pPr>
            <a:r>
              <a:rPr lang="en" sz="1200" b="1">
                <a:solidFill>
                  <a:schemeClr val="dk1"/>
                </a:solidFill>
              </a:rPr>
              <a:t>Total Activity: </a:t>
            </a:r>
            <a:r>
              <a:rPr lang="en" sz="1200">
                <a:solidFill>
                  <a:schemeClr val="dk1"/>
                </a:solidFill>
              </a:rPr>
              <a:t>Volume of extract used to set up reaction multiplied by the total volume of extract</a:t>
            </a:r>
          </a:p>
          <a:p>
            <a:pPr marL="457200" lvl="0" indent="-304800" rtl="0">
              <a:spcBef>
                <a:spcPts val="0"/>
              </a:spcBef>
              <a:buClr>
                <a:schemeClr val="dk1"/>
              </a:buClr>
              <a:buSzPct val="100000"/>
              <a:buFont typeface="Arial"/>
            </a:pPr>
            <a:r>
              <a:rPr lang="en" sz="1200" b="1">
                <a:solidFill>
                  <a:schemeClr val="dk1"/>
                </a:solidFill>
              </a:rPr>
              <a:t>Specific Activity: </a:t>
            </a:r>
            <a:r>
              <a:rPr lang="en" sz="1200">
                <a:solidFill>
                  <a:schemeClr val="dk1"/>
                </a:solidFill>
              </a:rPr>
              <a:t>μmol H₂O₂/min </a:t>
            </a:r>
          </a:p>
          <a:p>
            <a:pPr marL="457200" lvl="0" indent="-304800" rtl="0">
              <a:spcBef>
                <a:spcPts val="0"/>
              </a:spcBef>
              <a:buClr>
                <a:schemeClr val="dk1"/>
              </a:buClr>
              <a:buSzPct val="100000"/>
              <a:buFont typeface="Arial"/>
            </a:pPr>
            <a:r>
              <a:rPr lang="en" sz="1200" b="1">
                <a:solidFill>
                  <a:schemeClr val="dk1"/>
                </a:solidFill>
              </a:rPr>
              <a:t>Activity/Protein: </a:t>
            </a:r>
            <a:r>
              <a:rPr lang="en" sz="1200">
                <a:solidFill>
                  <a:schemeClr val="dk1"/>
                </a:solidFill>
              </a:rPr>
              <a:t>Volume of extract used to set up reaction multiplied by the total volume of extract and divided by total protein </a:t>
            </a:r>
          </a:p>
          <a:p>
            <a:pPr marL="457200" lvl="0" indent="-304800" rtl="0">
              <a:spcBef>
                <a:spcPts val="0"/>
              </a:spcBef>
              <a:buClr>
                <a:schemeClr val="dk1"/>
              </a:buClr>
              <a:buSzPct val="100000"/>
              <a:buFont typeface="Arial"/>
            </a:pPr>
            <a:r>
              <a:rPr lang="en" sz="1200" b="1">
                <a:solidFill>
                  <a:schemeClr val="dk1"/>
                </a:solidFill>
              </a:rPr>
              <a:t>Activity/Wet Mass of Tissue:</a:t>
            </a:r>
            <a:r>
              <a:rPr lang="en" sz="1200">
                <a:solidFill>
                  <a:schemeClr val="dk1"/>
                </a:solidFill>
              </a:rPr>
              <a:t> Volume of extract used to set up reaction multiplied by the total volume of extract and divided by wet mass of tissue</a:t>
            </a:r>
          </a:p>
        </p:txBody>
      </p:sp>
    </p:spTree>
    <p:extLst>
      <p:ext uri="{BB962C8B-B14F-4D97-AF65-F5344CB8AC3E}">
        <p14:creationId xmlns:p14="http://schemas.microsoft.com/office/powerpoint/2010/main" val="41909673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Shape 6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6" name="Shape 6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939826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Shape 6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6" name="Shape 6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6382465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Shape 6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5" name="Shape 6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497192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Shape 6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4" name="Shape 6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183112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Shape 6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3" name="Shape 6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5884478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Shape 6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2" name="Shape 6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781397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Shape 6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0" name="Shape 6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511959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Shape 6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7" name="Shape 6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09793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4" name="Shape 6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406264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Shape 7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1" name="Shape 7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0120007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Shape 7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8" name="Shape 7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516374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Shape 7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5" name="Shape 7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6294269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Shape 7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2" name="Shape 7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302038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Shape 7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9" name="Shape 72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5967970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Shape 7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5" name="Shape 7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066619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Shape 7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0" name="Shape 7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5407740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Shape 7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6" name="Shape 7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beetroot has nitrates that widen blood vessels which allow more oxygen</a:t>
            </a:r>
          </a:p>
        </p:txBody>
      </p:sp>
    </p:spTree>
    <p:extLst>
      <p:ext uri="{BB962C8B-B14F-4D97-AF65-F5344CB8AC3E}">
        <p14:creationId xmlns:p14="http://schemas.microsoft.com/office/powerpoint/2010/main" val="23184082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Shape 7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1" name="Shape 7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81362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Shape 7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7" name="Shape 7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sz="1000">
                <a:solidFill>
                  <a:srgbClr val="FF0000"/>
                </a:solidFill>
                <a:latin typeface="Old Standard TT"/>
                <a:ea typeface="Old Standard TT"/>
                <a:cs typeface="Old Standard TT"/>
                <a:sym typeface="Old Standard TT"/>
              </a:rPr>
              <a:t>didnt refrigerate right away</a:t>
            </a:r>
          </a:p>
          <a:p>
            <a:pPr lvl="0" rtl="0">
              <a:lnSpc>
                <a:spcPct val="115000"/>
              </a:lnSpc>
              <a:spcBef>
                <a:spcPts val="0"/>
              </a:spcBef>
              <a:spcAft>
                <a:spcPts val="1600"/>
              </a:spcAft>
              <a:buNone/>
            </a:pPr>
            <a:r>
              <a:rPr lang="en" sz="1000">
                <a:solidFill>
                  <a:srgbClr val="FF0000"/>
                </a:solidFill>
                <a:latin typeface="Old Standard TT"/>
                <a:ea typeface="Old Standard TT"/>
                <a:cs typeface="Old Standard TT"/>
                <a:sym typeface="Old Standard TT"/>
              </a:rPr>
              <a:t>PB not squeaky clean</a:t>
            </a:r>
          </a:p>
        </p:txBody>
      </p:sp>
    </p:spTree>
    <p:extLst>
      <p:ext uri="{BB962C8B-B14F-4D97-AF65-F5344CB8AC3E}">
        <p14:creationId xmlns:p14="http://schemas.microsoft.com/office/powerpoint/2010/main" val="29381972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Shape 7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5" name="Shape 7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2032017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Shape 7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0" name="Shape 7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989631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Shape 7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6" name="Shape 7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2962689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Shape 7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2" name="Shape 7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309349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Shape 7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8" name="Shape 7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6627924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Shape 8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3" name="Shape 8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3037531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Shape 8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9" name="Shape 8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28207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100"/>
            <a:ext cx="9144000" cy="1711799"/>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cxnSp>
        <p:nvCxnSpPr>
          <p:cNvPr id="11" name="Shape 11"/>
          <p:cNvCxnSpPr/>
          <p:nvPr/>
        </p:nvCxnSpPr>
        <p:spPr>
          <a:xfrm>
            <a:off x="641934" y="3597500"/>
            <a:ext cx="390299" cy="0"/>
          </a:xfrm>
          <a:prstGeom prst="straightConnector1">
            <a:avLst/>
          </a:prstGeom>
          <a:noFill/>
          <a:ln w="28575" cap="flat" cmpd="sng">
            <a:solidFill>
              <a:schemeClr val="accent1"/>
            </a:solidFill>
            <a:prstDash val="solid"/>
            <a:round/>
            <a:headEnd type="none" w="med" len="med"/>
            <a:tailEnd type="none" w="med" len="med"/>
          </a:ln>
        </p:spPr>
      </p:cxnSp>
      <p:sp>
        <p:nvSpPr>
          <p:cNvPr id="12" name="Shape 12"/>
          <p:cNvSpPr txBox="1">
            <a:spLocks noGrp="1"/>
          </p:cNvSpPr>
          <p:nvPr>
            <p:ph type="ctrTitle"/>
          </p:nvPr>
        </p:nvSpPr>
        <p:spPr>
          <a:xfrm>
            <a:off x="512700" y="1893300"/>
            <a:ext cx="8118599" cy="1522800"/>
          </a:xfrm>
          <a:prstGeom prst="rect">
            <a:avLst/>
          </a:prstGeom>
        </p:spPr>
        <p:txBody>
          <a:bodyPr lIns="91425" tIns="91425" rIns="91425" bIns="91425" anchor="b" anchorCtr="0"/>
          <a:lstStyle>
            <a:lvl1pPr lvl="0">
              <a:spcBef>
                <a:spcPts val="0"/>
              </a:spcBef>
              <a:buClr>
                <a:schemeClr val="accent1"/>
              </a:buClr>
              <a:buSzPct val="100000"/>
              <a:defRPr sz="4200">
                <a:solidFill>
                  <a:schemeClr val="accent1"/>
                </a:solidFill>
              </a:defRPr>
            </a:lvl1pPr>
            <a:lvl2pPr lvl="1">
              <a:spcBef>
                <a:spcPts val="0"/>
              </a:spcBef>
              <a:buClr>
                <a:schemeClr val="accent1"/>
              </a:buClr>
              <a:buSzPct val="100000"/>
              <a:defRPr sz="4200">
                <a:solidFill>
                  <a:schemeClr val="accent1"/>
                </a:solidFill>
              </a:defRPr>
            </a:lvl2pPr>
            <a:lvl3pPr lvl="2">
              <a:spcBef>
                <a:spcPts val="0"/>
              </a:spcBef>
              <a:buClr>
                <a:schemeClr val="accent1"/>
              </a:buClr>
              <a:buSzPct val="100000"/>
              <a:defRPr sz="4200">
                <a:solidFill>
                  <a:schemeClr val="accent1"/>
                </a:solidFill>
              </a:defRPr>
            </a:lvl3pPr>
            <a:lvl4pPr lvl="3">
              <a:spcBef>
                <a:spcPts val="0"/>
              </a:spcBef>
              <a:buClr>
                <a:schemeClr val="accent1"/>
              </a:buClr>
              <a:buSzPct val="100000"/>
              <a:defRPr sz="4200">
                <a:solidFill>
                  <a:schemeClr val="accent1"/>
                </a:solidFill>
              </a:defRPr>
            </a:lvl4pPr>
            <a:lvl5pPr lvl="4">
              <a:spcBef>
                <a:spcPts val="0"/>
              </a:spcBef>
              <a:buClr>
                <a:schemeClr val="accent1"/>
              </a:buClr>
              <a:buSzPct val="100000"/>
              <a:defRPr sz="4200">
                <a:solidFill>
                  <a:schemeClr val="accent1"/>
                </a:solidFill>
              </a:defRPr>
            </a:lvl5pPr>
            <a:lvl6pPr lvl="5">
              <a:spcBef>
                <a:spcPts val="0"/>
              </a:spcBef>
              <a:buClr>
                <a:schemeClr val="accent1"/>
              </a:buClr>
              <a:buSzPct val="100000"/>
              <a:defRPr sz="4200">
                <a:solidFill>
                  <a:schemeClr val="accent1"/>
                </a:solidFill>
              </a:defRPr>
            </a:lvl6pPr>
            <a:lvl7pPr lvl="6">
              <a:spcBef>
                <a:spcPts val="0"/>
              </a:spcBef>
              <a:buClr>
                <a:schemeClr val="accent1"/>
              </a:buClr>
              <a:buSzPct val="100000"/>
              <a:defRPr sz="4200">
                <a:solidFill>
                  <a:schemeClr val="accent1"/>
                </a:solidFill>
              </a:defRPr>
            </a:lvl7pPr>
            <a:lvl8pPr lvl="7">
              <a:spcBef>
                <a:spcPts val="0"/>
              </a:spcBef>
              <a:buClr>
                <a:schemeClr val="accent1"/>
              </a:buClr>
              <a:buSzPct val="100000"/>
              <a:defRPr sz="4200">
                <a:solidFill>
                  <a:schemeClr val="accent1"/>
                </a:solidFill>
              </a:defRPr>
            </a:lvl8pPr>
            <a:lvl9pPr lvl="8">
              <a:spcBef>
                <a:spcPts val="0"/>
              </a:spcBef>
              <a:buClr>
                <a:schemeClr val="accent1"/>
              </a:buClr>
              <a:buSzPct val="100000"/>
              <a:defRPr sz="4200">
                <a:solidFill>
                  <a:schemeClr val="accent1"/>
                </a:solidFill>
              </a:defRPr>
            </a:lvl9pPr>
          </a:lstStyle>
          <a:p>
            <a:endParaRPr/>
          </a:p>
        </p:txBody>
      </p:sp>
      <p:sp>
        <p:nvSpPr>
          <p:cNvPr id="13" name="Shape 13"/>
          <p:cNvSpPr txBox="1">
            <a:spLocks noGrp="1"/>
          </p:cNvSpPr>
          <p:nvPr>
            <p:ph type="subTitle" idx="1"/>
          </p:nvPr>
        </p:nvSpPr>
        <p:spPr>
          <a:xfrm>
            <a:off x="512700" y="3840639"/>
            <a:ext cx="8118599" cy="787499"/>
          </a:xfrm>
          <a:prstGeom prst="rect">
            <a:avLst/>
          </a:prstGeom>
        </p:spPr>
        <p:txBody>
          <a:bodyPr lIns="91425" tIns="91425" rIns="91425" bIns="91425" anchor="t" anchorCtr="0"/>
          <a:lstStyle>
            <a:lvl1pPr lvl="0">
              <a:lnSpc>
                <a:spcPct val="100000"/>
              </a:lnSpc>
              <a:spcBef>
                <a:spcPts val="0"/>
              </a:spcBef>
              <a:spcAft>
                <a:spcPts val="0"/>
              </a:spcAft>
              <a:buClr>
                <a:schemeClr val="accent2"/>
              </a:buClr>
              <a:buSzPct val="100000"/>
              <a:buNone/>
              <a:defRPr sz="2400">
                <a:solidFill>
                  <a:schemeClr val="accent2"/>
                </a:solidFill>
              </a:defRPr>
            </a:lvl1pPr>
            <a:lvl2pPr lvl="1">
              <a:lnSpc>
                <a:spcPct val="100000"/>
              </a:lnSpc>
              <a:spcBef>
                <a:spcPts val="0"/>
              </a:spcBef>
              <a:spcAft>
                <a:spcPts val="0"/>
              </a:spcAft>
              <a:buClr>
                <a:schemeClr val="accent2"/>
              </a:buClr>
              <a:buSzPct val="100000"/>
              <a:buNone/>
              <a:defRPr sz="2400">
                <a:solidFill>
                  <a:schemeClr val="accent2"/>
                </a:solidFill>
              </a:defRPr>
            </a:lvl2pPr>
            <a:lvl3pPr lvl="2">
              <a:lnSpc>
                <a:spcPct val="100000"/>
              </a:lnSpc>
              <a:spcBef>
                <a:spcPts val="0"/>
              </a:spcBef>
              <a:spcAft>
                <a:spcPts val="0"/>
              </a:spcAft>
              <a:buClr>
                <a:schemeClr val="accent2"/>
              </a:buClr>
              <a:buSzPct val="100000"/>
              <a:buNone/>
              <a:defRPr sz="2400">
                <a:solidFill>
                  <a:schemeClr val="accent2"/>
                </a:solidFill>
              </a:defRPr>
            </a:lvl3pPr>
            <a:lvl4pPr lvl="3">
              <a:lnSpc>
                <a:spcPct val="100000"/>
              </a:lnSpc>
              <a:spcBef>
                <a:spcPts val="0"/>
              </a:spcBef>
              <a:spcAft>
                <a:spcPts val="0"/>
              </a:spcAft>
              <a:buClr>
                <a:schemeClr val="accent2"/>
              </a:buClr>
              <a:buSzPct val="100000"/>
              <a:buNone/>
              <a:defRPr sz="2400">
                <a:solidFill>
                  <a:schemeClr val="accent2"/>
                </a:solidFill>
              </a:defRPr>
            </a:lvl4pPr>
            <a:lvl5pPr lvl="4">
              <a:lnSpc>
                <a:spcPct val="100000"/>
              </a:lnSpc>
              <a:spcBef>
                <a:spcPts val="0"/>
              </a:spcBef>
              <a:spcAft>
                <a:spcPts val="0"/>
              </a:spcAft>
              <a:buClr>
                <a:schemeClr val="accent2"/>
              </a:buClr>
              <a:buSzPct val="100000"/>
              <a:buNone/>
              <a:defRPr sz="2400">
                <a:solidFill>
                  <a:schemeClr val="accent2"/>
                </a:solidFill>
              </a:defRPr>
            </a:lvl5pPr>
            <a:lvl6pPr lvl="5">
              <a:lnSpc>
                <a:spcPct val="100000"/>
              </a:lnSpc>
              <a:spcBef>
                <a:spcPts val="0"/>
              </a:spcBef>
              <a:spcAft>
                <a:spcPts val="0"/>
              </a:spcAft>
              <a:buClr>
                <a:schemeClr val="accent2"/>
              </a:buClr>
              <a:buSzPct val="100000"/>
              <a:buNone/>
              <a:defRPr sz="2400">
                <a:solidFill>
                  <a:schemeClr val="accent2"/>
                </a:solidFill>
              </a:defRPr>
            </a:lvl6pPr>
            <a:lvl7pPr lvl="6">
              <a:lnSpc>
                <a:spcPct val="100000"/>
              </a:lnSpc>
              <a:spcBef>
                <a:spcPts val="0"/>
              </a:spcBef>
              <a:spcAft>
                <a:spcPts val="0"/>
              </a:spcAft>
              <a:buClr>
                <a:schemeClr val="accent2"/>
              </a:buClr>
              <a:buSzPct val="100000"/>
              <a:buNone/>
              <a:defRPr sz="2400">
                <a:solidFill>
                  <a:schemeClr val="accent2"/>
                </a:solidFill>
              </a:defRPr>
            </a:lvl7pPr>
            <a:lvl8pPr lvl="7">
              <a:lnSpc>
                <a:spcPct val="100000"/>
              </a:lnSpc>
              <a:spcBef>
                <a:spcPts val="0"/>
              </a:spcBef>
              <a:spcAft>
                <a:spcPts val="0"/>
              </a:spcAft>
              <a:buClr>
                <a:schemeClr val="accent2"/>
              </a:buClr>
              <a:buSzPct val="100000"/>
              <a:buNone/>
              <a:defRPr sz="2400">
                <a:solidFill>
                  <a:schemeClr val="accent2"/>
                </a:solidFill>
              </a:defRPr>
            </a:lvl8pPr>
            <a:lvl9pPr lvl="8">
              <a:lnSpc>
                <a:spcPct val="100000"/>
              </a:lnSpc>
              <a:spcBef>
                <a:spcPts val="0"/>
              </a:spcBef>
              <a:spcAft>
                <a:spcPts val="0"/>
              </a:spcAft>
              <a:buClr>
                <a:schemeClr val="accent2"/>
              </a:buClr>
              <a:buSzPct val="100000"/>
              <a:buNone/>
              <a:defRPr sz="2400">
                <a:solidFill>
                  <a:schemeClr val="accent2"/>
                </a:solidFill>
              </a:defRPr>
            </a:lvl9pPr>
          </a:lstStyle>
          <a:p>
            <a:endParaRPr/>
          </a:p>
        </p:txBody>
      </p:sp>
      <p:sp>
        <p:nvSpPr>
          <p:cNvPr id="14" name="Shape 1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5"/>
        <p:cNvGrpSpPr/>
        <p:nvPr/>
      </p:nvGrpSpPr>
      <p:grpSpPr>
        <a:xfrm>
          <a:off x="0" y="0"/>
          <a:ext cx="0" cy="0"/>
          <a:chOff x="0" y="0"/>
          <a:chExt cx="0" cy="0"/>
        </a:xfrm>
      </p:grpSpPr>
      <p:cxnSp>
        <p:nvCxnSpPr>
          <p:cNvPr id="16" name="Shape 16"/>
          <p:cNvCxnSpPr/>
          <p:nvPr/>
        </p:nvCxnSpPr>
        <p:spPr>
          <a:xfrm>
            <a:off x="641934" y="3597500"/>
            <a:ext cx="390299" cy="0"/>
          </a:xfrm>
          <a:prstGeom prst="straightConnector1">
            <a:avLst/>
          </a:prstGeom>
          <a:noFill/>
          <a:ln w="28575" cap="flat" cmpd="sng">
            <a:solidFill>
              <a:schemeClr val="lt2"/>
            </a:solidFill>
            <a:prstDash val="solid"/>
            <a:round/>
            <a:headEnd type="none" w="med" len="med"/>
            <a:tailEnd type="none" w="med" len="med"/>
          </a:ln>
        </p:spPr>
      </p:cxnSp>
      <p:sp>
        <p:nvSpPr>
          <p:cNvPr id="17" name="Shape 17"/>
          <p:cNvSpPr txBox="1">
            <a:spLocks noGrp="1"/>
          </p:cNvSpPr>
          <p:nvPr>
            <p:ph type="title"/>
          </p:nvPr>
        </p:nvSpPr>
        <p:spPr>
          <a:xfrm>
            <a:off x="512700" y="1893300"/>
            <a:ext cx="8118599" cy="1522800"/>
          </a:xfrm>
          <a:prstGeom prst="rect">
            <a:avLst/>
          </a:prstGeom>
        </p:spPr>
        <p:txBody>
          <a:bodyPr lIns="91425" tIns="91425" rIns="91425" bIns="91425" anchor="b" anchorCtr="0"/>
          <a:lstStyle>
            <a:lvl1pPr lvl="0">
              <a:spcBef>
                <a:spcPts val="0"/>
              </a:spcBef>
              <a:buClr>
                <a:schemeClr val="accent1"/>
              </a:buClr>
              <a:buSzPct val="100000"/>
              <a:defRPr sz="6000">
                <a:solidFill>
                  <a:schemeClr val="accent1"/>
                </a:solidFill>
              </a:defRPr>
            </a:lvl1pPr>
            <a:lvl2pPr lvl="1">
              <a:spcBef>
                <a:spcPts val="0"/>
              </a:spcBef>
              <a:buClr>
                <a:schemeClr val="accent1"/>
              </a:buClr>
              <a:buSzPct val="100000"/>
              <a:defRPr sz="6000">
                <a:solidFill>
                  <a:schemeClr val="accent1"/>
                </a:solidFill>
              </a:defRPr>
            </a:lvl2pPr>
            <a:lvl3pPr lvl="2">
              <a:spcBef>
                <a:spcPts val="0"/>
              </a:spcBef>
              <a:buClr>
                <a:schemeClr val="accent1"/>
              </a:buClr>
              <a:buSzPct val="100000"/>
              <a:defRPr sz="6000">
                <a:solidFill>
                  <a:schemeClr val="accent1"/>
                </a:solidFill>
              </a:defRPr>
            </a:lvl3pPr>
            <a:lvl4pPr lvl="3">
              <a:spcBef>
                <a:spcPts val="0"/>
              </a:spcBef>
              <a:buClr>
                <a:schemeClr val="accent1"/>
              </a:buClr>
              <a:buSzPct val="100000"/>
              <a:defRPr sz="6000">
                <a:solidFill>
                  <a:schemeClr val="accent1"/>
                </a:solidFill>
              </a:defRPr>
            </a:lvl4pPr>
            <a:lvl5pPr lvl="4">
              <a:spcBef>
                <a:spcPts val="0"/>
              </a:spcBef>
              <a:buClr>
                <a:schemeClr val="accent1"/>
              </a:buClr>
              <a:buSzPct val="100000"/>
              <a:defRPr sz="6000">
                <a:solidFill>
                  <a:schemeClr val="accent1"/>
                </a:solidFill>
              </a:defRPr>
            </a:lvl5pPr>
            <a:lvl6pPr lvl="5">
              <a:spcBef>
                <a:spcPts val="0"/>
              </a:spcBef>
              <a:buClr>
                <a:schemeClr val="accent1"/>
              </a:buClr>
              <a:buSzPct val="100000"/>
              <a:defRPr sz="6000">
                <a:solidFill>
                  <a:schemeClr val="accent1"/>
                </a:solidFill>
              </a:defRPr>
            </a:lvl6pPr>
            <a:lvl7pPr lvl="6">
              <a:spcBef>
                <a:spcPts val="0"/>
              </a:spcBef>
              <a:buClr>
                <a:schemeClr val="accent1"/>
              </a:buClr>
              <a:buSzPct val="100000"/>
              <a:defRPr sz="6000">
                <a:solidFill>
                  <a:schemeClr val="accent1"/>
                </a:solidFill>
              </a:defRPr>
            </a:lvl7pPr>
            <a:lvl8pPr lvl="7">
              <a:spcBef>
                <a:spcPts val="0"/>
              </a:spcBef>
              <a:buClr>
                <a:schemeClr val="accent1"/>
              </a:buClr>
              <a:buSzPct val="100000"/>
              <a:defRPr sz="6000">
                <a:solidFill>
                  <a:schemeClr val="accent1"/>
                </a:solidFill>
              </a:defRPr>
            </a:lvl8pPr>
            <a:lvl9pPr lvl="8">
              <a:spcBef>
                <a:spcPts val="0"/>
              </a:spcBef>
              <a:buClr>
                <a:schemeClr val="accent1"/>
              </a:buClr>
              <a:buSzPct val="100000"/>
              <a:defRPr sz="6000">
                <a:solidFill>
                  <a:schemeClr val="accent1"/>
                </a:solidFill>
              </a:defRPr>
            </a:lvl9pPr>
          </a:lstStyle>
          <a:p>
            <a:endParaRPr/>
          </a:p>
        </p:txBody>
      </p:sp>
      <p:sp>
        <p:nvSpPr>
          <p:cNvPr id="18" name="Shape 1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21" name="Shape 21"/>
          <p:cNvSpPr txBox="1">
            <a:spLocks noGrp="1"/>
          </p:cNvSpPr>
          <p:nvPr>
            <p:ph type="title"/>
          </p:nvPr>
        </p:nvSpPr>
        <p:spPr>
          <a:xfrm>
            <a:off x="311700" y="445025"/>
            <a:ext cx="8520599"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71600"/>
            <a:ext cx="8520599" cy="3397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599"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171675"/>
            <a:ext cx="3999899" cy="3397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body" idx="2"/>
          </p:nvPr>
        </p:nvSpPr>
        <p:spPr>
          <a:xfrm>
            <a:off x="4832400" y="1171675"/>
            <a:ext cx="3999899" cy="3397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599"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4" name="Shape 34"/>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526350"/>
            <a:ext cx="5604000" cy="4090800"/>
          </a:xfrm>
          <a:prstGeom prst="rect">
            <a:avLst/>
          </a:prstGeom>
        </p:spPr>
        <p:txBody>
          <a:bodyPr lIns="91425" tIns="91425" rIns="91425" bIns="91425" anchor="ctr" anchorCtr="0"/>
          <a:lstStyle>
            <a:lvl1pPr lvl="0">
              <a:spcBef>
                <a:spcPts val="0"/>
              </a:spcBef>
              <a:buClr>
                <a:schemeClr val="accent1"/>
              </a:buClr>
              <a:buSzPct val="100000"/>
              <a:defRPr sz="5400">
                <a:solidFill>
                  <a:schemeClr val="accent1"/>
                </a:solidFill>
              </a:defRPr>
            </a:lvl1pPr>
            <a:lvl2pPr lvl="1">
              <a:spcBef>
                <a:spcPts val="0"/>
              </a:spcBef>
              <a:buClr>
                <a:schemeClr val="accent1"/>
              </a:buClr>
              <a:buSzPct val="100000"/>
              <a:defRPr sz="5400">
                <a:solidFill>
                  <a:schemeClr val="accent1"/>
                </a:solidFill>
              </a:defRPr>
            </a:lvl2pPr>
            <a:lvl3pPr lvl="2">
              <a:spcBef>
                <a:spcPts val="0"/>
              </a:spcBef>
              <a:buClr>
                <a:schemeClr val="accent1"/>
              </a:buClr>
              <a:buSzPct val="100000"/>
              <a:defRPr sz="5400">
                <a:solidFill>
                  <a:schemeClr val="accent1"/>
                </a:solidFill>
              </a:defRPr>
            </a:lvl3pPr>
            <a:lvl4pPr lvl="3">
              <a:spcBef>
                <a:spcPts val="0"/>
              </a:spcBef>
              <a:buClr>
                <a:schemeClr val="accent1"/>
              </a:buClr>
              <a:buSzPct val="100000"/>
              <a:defRPr sz="5400">
                <a:solidFill>
                  <a:schemeClr val="accent1"/>
                </a:solidFill>
              </a:defRPr>
            </a:lvl4pPr>
            <a:lvl5pPr lvl="4">
              <a:spcBef>
                <a:spcPts val="0"/>
              </a:spcBef>
              <a:buClr>
                <a:schemeClr val="accent1"/>
              </a:buClr>
              <a:buSzPct val="100000"/>
              <a:defRPr sz="5400">
                <a:solidFill>
                  <a:schemeClr val="accent1"/>
                </a:solidFill>
              </a:defRPr>
            </a:lvl5pPr>
            <a:lvl6pPr lvl="5">
              <a:spcBef>
                <a:spcPts val="0"/>
              </a:spcBef>
              <a:buClr>
                <a:schemeClr val="accent1"/>
              </a:buClr>
              <a:buSzPct val="100000"/>
              <a:defRPr sz="5400">
                <a:solidFill>
                  <a:schemeClr val="accent1"/>
                </a:solidFill>
              </a:defRPr>
            </a:lvl6pPr>
            <a:lvl7pPr lvl="6">
              <a:spcBef>
                <a:spcPts val="0"/>
              </a:spcBef>
              <a:buClr>
                <a:schemeClr val="accent1"/>
              </a:buClr>
              <a:buSzPct val="100000"/>
              <a:defRPr sz="5400">
                <a:solidFill>
                  <a:schemeClr val="accent1"/>
                </a:solidFill>
              </a:defRPr>
            </a:lvl7pPr>
            <a:lvl8pPr lvl="7">
              <a:spcBef>
                <a:spcPts val="0"/>
              </a:spcBef>
              <a:buClr>
                <a:schemeClr val="accent1"/>
              </a:buClr>
              <a:buSzPct val="100000"/>
              <a:defRPr sz="5400">
                <a:solidFill>
                  <a:schemeClr val="accent1"/>
                </a:solidFill>
              </a:defRPr>
            </a:lvl8pPr>
            <a:lvl9pPr lvl="8">
              <a:spcBef>
                <a:spcPts val="0"/>
              </a:spcBef>
              <a:buClr>
                <a:schemeClr val="accent1"/>
              </a:buClr>
              <a:buSzPct val="100000"/>
              <a:defRPr sz="5400">
                <a:solidFill>
                  <a:schemeClr val="accent1"/>
                </a:solidFill>
              </a:defRPr>
            </a:lvl9pPr>
          </a:lstStyle>
          <a:p>
            <a:endParaRPr/>
          </a:p>
        </p:txBody>
      </p:sp>
      <p:sp>
        <p:nvSpPr>
          <p:cNvPr id="38" name="Shape 3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9"/>
        <p:cNvGrpSpPr/>
        <p:nvPr/>
      </p:nvGrpSpPr>
      <p:grpSpPr>
        <a:xfrm>
          <a:off x="0" y="0"/>
          <a:ext cx="0" cy="0"/>
          <a:chOff x="0" y="0"/>
          <a:chExt cx="0" cy="0"/>
        </a:xfrm>
      </p:grpSpPr>
      <p:sp>
        <p:nvSpPr>
          <p:cNvPr id="40" name="Shape 40"/>
          <p:cNvSpPr/>
          <p:nvPr/>
        </p:nvSpPr>
        <p:spPr>
          <a:xfrm>
            <a:off x="4572000" y="-25"/>
            <a:ext cx="4572000" cy="51434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1" name="Shape 41"/>
          <p:cNvCxnSpPr/>
          <p:nvPr/>
        </p:nvCxnSpPr>
        <p:spPr>
          <a:xfrm>
            <a:off x="5029675" y="4495500"/>
            <a:ext cx="686399" cy="0"/>
          </a:xfrm>
          <a:prstGeom prst="straightConnector1">
            <a:avLst/>
          </a:prstGeom>
          <a:noFill/>
          <a:ln w="19050" cap="flat" cmpd="sng">
            <a:solidFill>
              <a:schemeClr val="lt2"/>
            </a:solidFill>
            <a:prstDash val="solid"/>
            <a:round/>
            <a:headEnd type="none" w="med" len="med"/>
            <a:tailEnd type="none" w="med" len="med"/>
          </a:ln>
        </p:spPr>
      </p:cxnSp>
      <p:sp>
        <p:nvSpPr>
          <p:cNvPr id="42" name="Shape 42"/>
          <p:cNvSpPr txBox="1">
            <a:spLocks noGrp="1"/>
          </p:cNvSpPr>
          <p:nvPr>
            <p:ph type="title"/>
          </p:nvPr>
        </p:nvSpPr>
        <p:spPr>
          <a:xfrm>
            <a:off x="265500" y="1382350"/>
            <a:ext cx="4045199" cy="1333200"/>
          </a:xfrm>
          <a:prstGeom prst="rect">
            <a:avLst/>
          </a:prstGeom>
        </p:spPr>
        <p:txBody>
          <a:bodyPr lIns="91425" tIns="91425" rIns="91425" bIns="91425" anchor="b" anchorCtr="0"/>
          <a:lstStyle>
            <a:lvl1pPr lvl="0" algn="ctr">
              <a:spcBef>
                <a:spcPts val="0"/>
              </a:spcBef>
              <a:buClr>
                <a:schemeClr val="lt2"/>
              </a:buClr>
              <a:buSzPct val="100000"/>
              <a:defRPr sz="4200">
                <a:solidFill>
                  <a:schemeClr val="lt2"/>
                </a:solidFill>
              </a:defRPr>
            </a:lvl1pPr>
            <a:lvl2pPr lvl="1" algn="ctr">
              <a:spcBef>
                <a:spcPts val="0"/>
              </a:spcBef>
              <a:buClr>
                <a:schemeClr val="lt2"/>
              </a:buClr>
              <a:buSzPct val="100000"/>
              <a:defRPr sz="4200">
                <a:solidFill>
                  <a:schemeClr val="lt2"/>
                </a:solidFill>
              </a:defRPr>
            </a:lvl2pPr>
            <a:lvl3pPr lvl="2" algn="ctr">
              <a:spcBef>
                <a:spcPts val="0"/>
              </a:spcBef>
              <a:buClr>
                <a:schemeClr val="lt2"/>
              </a:buClr>
              <a:buSzPct val="100000"/>
              <a:defRPr sz="4200">
                <a:solidFill>
                  <a:schemeClr val="lt2"/>
                </a:solidFill>
              </a:defRPr>
            </a:lvl3pPr>
            <a:lvl4pPr lvl="3" algn="ctr">
              <a:spcBef>
                <a:spcPts val="0"/>
              </a:spcBef>
              <a:buClr>
                <a:schemeClr val="lt2"/>
              </a:buClr>
              <a:buSzPct val="100000"/>
              <a:defRPr sz="4200">
                <a:solidFill>
                  <a:schemeClr val="lt2"/>
                </a:solidFill>
              </a:defRPr>
            </a:lvl4pPr>
            <a:lvl5pPr lvl="4" algn="ctr">
              <a:spcBef>
                <a:spcPts val="0"/>
              </a:spcBef>
              <a:buClr>
                <a:schemeClr val="lt2"/>
              </a:buClr>
              <a:buSzPct val="100000"/>
              <a:defRPr sz="4200">
                <a:solidFill>
                  <a:schemeClr val="lt2"/>
                </a:solidFill>
              </a:defRPr>
            </a:lvl5pPr>
            <a:lvl6pPr lvl="5" algn="ctr">
              <a:spcBef>
                <a:spcPts val="0"/>
              </a:spcBef>
              <a:buClr>
                <a:schemeClr val="lt2"/>
              </a:buClr>
              <a:buSzPct val="100000"/>
              <a:defRPr sz="4200">
                <a:solidFill>
                  <a:schemeClr val="lt2"/>
                </a:solidFill>
              </a:defRPr>
            </a:lvl6pPr>
            <a:lvl7pPr lvl="6" algn="ctr">
              <a:spcBef>
                <a:spcPts val="0"/>
              </a:spcBef>
              <a:buClr>
                <a:schemeClr val="lt2"/>
              </a:buClr>
              <a:buSzPct val="100000"/>
              <a:defRPr sz="4200">
                <a:solidFill>
                  <a:schemeClr val="lt2"/>
                </a:solidFill>
              </a:defRPr>
            </a:lvl7pPr>
            <a:lvl8pPr lvl="7" algn="ctr">
              <a:spcBef>
                <a:spcPts val="0"/>
              </a:spcBef>
              <a:buClr>
                <a:schemeClr val="lt2"/>
              </a:buClr>
              <a:buSzPct val="100000"/>
              <a:defRPr sz="4200">
                <a:solidFill>
                  <a:schemeClr val="lt2"/>
                </a:solidFill>
              </a:defRPr>
            </a:lvl8pPr>
            <a:lvl9pPr lvl="8" algn="ctr">
              <a:spcBef>
                <a:spcPts val="0"/>
              </a:spcBef>
              <a:buClr>
                <a:schemeClr val="lt2"/>
              </a:buClr>
              <a:buSzPct val="100000"/>
              <a:defRPr sz="4200">
                <a:solidFill>
                  <a:schemeClr val="lt2"/>
                </a:solidFill>
              </a:defRPr>
            </a:lvl9pPr>
          </a:lstStyle>
          <a:p>
            <a:endParaRPr/>
          </a:p>
        </p:txBody>
      </p:sp>
      <p:sp>
        <p:nvSpPr>
          <p:cNvPr id="43" name="Shape 43"/>
          <p:cNvSpPr txBox="1">
            <a:spLocks noGrp="1"/>
          </p:cNvSpPr>
          <p:nvPr>
            <p:ph type="subTitle" idx="1"/>
          </p:nvPr>
        </p:nvSpPr>
        <p:spPr>
          <a:xfrm>
            <a:off x="265500" y="2769000"/>
            <a:ext cx="4045199"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4" name="Shape 44"/>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a:endParaRPr/>
          </a:p>
        </p:txBody>
      </p:sp>
      <p:sp>
        <p:nvSpPr>
          <p:cNvPr id="45" name="Shape 4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8" name="Shape 4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1039650"/>
            <a:ext cx="8520599" cy="2106299"/>
          </a:xfrm>
          <a:prstGeom prst="rect">
            <a:avLst/>
          </a:prstGeom>
        </p:spPr>
        <p:txBody>
          <a:bodyPr lIns="91425" tIns="91425" rIns="91425" bIns="91425" anchor="b" anchorCtr="0"/>
          <a:lstStyle>
            <a:lvl1pPr lvl="0" algn="ctr">
              <a:spcBef>
                <a:spcPts val="0"/>
              </a:spcBef>
              <a:buSzPct val="100000"/>
              <a:defRPr sz="14000" b="1"/>
            </a:lvl1pPr>
            <a:lvl2pPr lvl="1" algn="ctr">
              <a:spcBef>
                <a:spcPts val="0"/>
              </a:spcBef>
              <a:buSzPct val="100000"/>
              <a:defRPr sz="14000" b="1"/>
            </a:lvl2pPr>
            <a:lvl3pPr lvl="2" algn="ctr">
              <a:spcBef>
                <a:spcPts val="0"/>
              </a:spcBef>
              <a:buSzPct val="100000"/>
              <a:defRPr sz="14000" b="1"/>
            </a:lvl3pPr>
            <a:lvl4pPr lvl="3" algn="ctr">
              <a:spcBef>
                <a:spcPts val="0"/>
              </a:spcBef>
              <a:buSzPct val="100000"/>
              <a:defRPr sz="14000" b="1"/>
            </a:lvl4pPr>
            <a:lvl5pPr lvl="4" algn="ctr">
              <a:spcBef>
                <a:spcPts val="0"/>
              </a:spcBef>
              <a:buSzPct val="100000"/>
              <a:defRPr sz="14000" b="1"/>
            </a:lvl5pPr>
            <a:lvl6pPr lvl="5" algn="ctr">
              <a:spcBef>
                <a:spcPts val="0"/>
              </a:spcBef>
              <a:buSzPct val="100000"/>
              <a:defRPr sz="14000" b="1"/>
            </a:lvl6pPr>
            <a:lvl7pPr lvl="6" algn="ctr">
              <a:spcBef>
                <a:spcPts val="0"/>
              </a:spcBef>
              <a:buSzPct val="100000"/>
              <a:defRPr sz="14000" b="1"/>
            </a:lvl7pPr>
            <a:lvl8pPr lvl="7" algn="ctr">
              <a:spcBef>
                <a:spcPts val="0"/>
              </a:spcBef>
              <a:buSzPct val="100000"/>
              <a:defRPr sz="14000" b="1"/>
            </a:lvl8pPr>
            <a:lvl9pPr lvl="8" algn="ctr">
              <a:spcBef>
                <a:spcPts val="0"/>
              </a:spcBef>
              <a:buSzPct val="100000"/>
              <a:defRPr sz="14000" b="1"/>
            </a:lvl9pPr>
          </a:lstStyle>
          <a:p>
            <a:endParaRPr/>
          </a:p>
        </p:txBody>
      </p:sp>
      <p:sp>
        <p:nvSpPr>
          <p:cNvPr id="51" name="Shape 51"/>
          <p:cNvSpPr txBox="1">
            <a:spLocks noGrp="1"/>
          </p:cNvSpPr>
          <p:nvPr>
            <p:ph type="body" idx="1"/>
          </p:nvPr>
        </p:nvSpPr>
        <p:spPr>
          <a:xfrm>
            <a:off x="311700" y="3228425"/>
            <a:ext cx="8520599"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2" name="Shape 5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599" cy="613200"/>
          </a:xfrm>
          <a:prstGeom prst="rect">
            <a:avLst/>
          </a:prstGeom>
          <a:noFill/>
          <a:ln>
            <a:noFill/>
          </a:ln>
        </p:spPr>
        <p:txBody>
          <a:bodyPr lIns="91425" tIns="91425" rIns="91425" bIns="91425" anchor="t" anchorCtr="0"/>
          <a:lstStyle>
            <a:lvl1pPr lvl="0">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1pPr>
            <a:lvl2pPr lvl="1">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2pPr>
            <a:lvl3pPr lvl="2">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3pPr>
            <a:lvl4pPr lvl="3">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4pPr>
            <a:lvl5pPr lvl="4">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5pPr>
            <a:lvl6pPr lvl="5">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6pPr>
            <a:lvl7pPr lvl="6">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7pPr>
            <a:lvl8pPr lvl="7">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8pPr>
            <a:lvl9pPr lvl="8">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9pPr>
          </a:lstStyle>
          <a:p>
            <a:endParaRPr/>
          </a:p>
        </p:txBody>
      </p:sp>
      <p:sp>
        <p:nvSpPr>
          <p:cNvPr id="7" name="Shape 7"/>
          <p:cNvSpPr txBox="1">
            <a:spLocks noGrp="1"/>
          </p:cNvSpPr>
          <p:nvPr>
            <p:ph type="body" idx="1"/>
          </p:nvPr>
        </p:nvSpPr>
        <p:spPr>
          <a:xfrm>
            <a:off x="311700" y="1171600"/>
            <a:ext cx="8520599" cy="3397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Old Standard TT"/>
              <a:defRPr sz="1800">
                <a:solidFill>
                  <a:schemeClr val="dk1"/>
                </a:solidFill>
                <a:latin typeface="Old Standard TT"/>
                <a:ea typeface="Old Standard TT"/>
                <a:cs typeface="Old Standard TT"/>
                <a:sym typeface="Old Standard TT"/>
              </a:defRPr>
            </a:lvl1pPr>
            <a:lvl2pPr lvl="1">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2pPr>
            <a:lvl3pPr lvl="2">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3pPr>
            <a:lvl4pPr lvl="3">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4pPr>
            <a:lvl5pPr lvl="4">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5pPr>
            <a:lvl6pPr lvl="5">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6pPr>
            <a:lvl7pPr lvl="6">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7pPr>
            <a:lvl8pPr lvl="7">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8pPr>
            <a:lvl9pPr lvl="8">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Old Standard TT"/>
                <a:ea typeface="Old Standard TT"/>
                <a:cs typeface="Old Standard TT"/>
                <a:sym typeface="Old Standard TT"/>
              </a:rPr>
              <a:t>‹#›</a:t>
            </a:fld>
            <a:endParaRPr lang="en" sz="1000">
              <a:solidFill>
                <a:schemeClr val="dk1"/>
              </a:solidFill>
              <a:latin typeface="Old Standard TT"/>
              <a:ea typeface="Old Standard TT"/>
              <a:cs typeface="Old Standard TT"/>
              <a:sym typeface="Old Standard TT"/>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image" Target="../media/image23.jp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s://wfs-biologysl2.wikispaces.com/file/view/Sample+Bio+Liver+Lab.pdf" TargetMode="External"/><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hyperlink" Target="http://www.ncbi.nlm.nih.gov/pubmed/26457670"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theeugenehughesblog.files.wordpress.com/2012/09/fotolia_test-tube.jpeg" TargetMode="External"/><Relationship Id="rId2" Type="http://schemas.openxmlformats.org/officeDocument/2006/relationships/notesSlide" Target="../notesSlides/notesSlide60.xml"/><Relationship Id="rId1" Type="http://schemas.openxmlformats.org/officeDocument/2006/relationships/slideLayout" Target="../slideLayouts/slideLayout8.xml"/><Relationship Id="rId4" Type="http://schemas.openxmlformats.org/officeDocument/2006/relationships/hyperlink" Target="http://www.sigmaaldrich.com/catalog/product/sigma/t8787?lang=en&amp;region=US"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www.madsci.org/posts/archives/2000-06/961627236.Bc.r.html" TargetMode="External"/><Relationship Id="rId7" Type="http://schemas.openxmlformats.org/officeDocument/2006/relationships/hyperlink" Target="http://undergroundhealthreporter.com/vegetables-for-cancer-beetroot/#axzz3ymwMDSbb" TargetMode="External"/><Relationship Id="rId2" Type="http://schemas.openxmlformats.org/officeDocument/2006/relationships/notesSlide" Target="../notesSlides/notesSlide61.xml"/><Relationship Id="rId1" Type="http://schemas.openxmlformats.org/officeDocument/2006/relationships/slideLayout" Target="../slideLayouts/slideLayout8.xml"/><Relationship Id="rId6" Type="http://schemas.openxmlformats.org/officeDocument/2006/relationships/hyperlink" Target="http://www.berkeleywellness.com/healthy-eating/nutrition/slideshow/fruit-vegetable-peel-perks" TargetMode="External"/><Relationship Id="rId5" Type="http://schemas.openxmlformats.org/officeDocument/2006/relationships/hyperlink" Target="http://www.biology-online.org/biology-forum/about6308.html" TargetMode="External"/><Relationship Id="rId4" Type="http://schemas.openxmlformats.org/officeDocument/2006/relationships/hyperlink" Target="http://jhc.sagepub.com/content/48/5/585.full.pdf"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512700" y="1893300"/>
            <a:ext cx="8118599" cy="1522800"/>
          </a:xfrm>
          <a:prstGeom prst="rect">
            <a:avLst/>
          </a:prstGeom>
        </p:spPr>
        <p:txBody>
          <a:bodyPr lIns="91425" tIns="91425" rIns="91425" bIns="91425" anchor="b" anchorCtr="0">
            <a:noAutofit/>
          </a:bodyPr>
          <a:lstStyle/>
          <a:p>
            <a:pPr lvl="0">
              <a:spcBef>
                <a:spcPts val="0"/>
              </a:spcBef>
              <a:buNone/>
            </a:pPr>
            <a:r>
              <a:rPr lang="en" sz="3600" b="1"/>
              <a:t>Determination of Catalase Activity and its Inhibition by Triton X-100</a:t>
            </a:r>
          </a:p>
        </p:txBody>
      </p:sp>
      <p:sp>
        <p:nvSpPr>
          <p:cNvPr id="60" name="Shape 60"/>
          <p:cNvSpPr txBox="1">
            <a:spLocks noGrp="1"/>
          </p:cNvSpPr>
          <p:nvPr>
            <p:ph type="subTitle" idx="1"/>
          </p:nvPr>
        </p:nvSpPr>
        <p:spPr>
          <a:xfrm>
            <a:off x="512700" y="3840650"/>
            <a:ext cx="8401200" cy="787499"/>
          </a:xfrm>
          <a:prstGeom prst="rect">
            <a:avLst/>
          </a:prstGeom>
        </p:spPr>
        <p:txBody>
          <a:bodyPr lIns="91425" tIns="91425" rIns="91425" bIns="91425" anchor="t" anchorCtr="0">
            <a:noAutofit/>
          </a:bodyPr>
          <a:lstStyle/>
          <a:p>
            <a:pPr lvl="0">
              <a:spcBef>
                <a:spcPts val="0"/>
              </a:spcBef>
              <a:buNone/>
            </a:pPr>
            <a:r>
              <a:rPr lang="en" sz="2200"/>
              <a:t>By: Rohini Nott, Kinza Ahmed, Shabab Siddique, Afra Nawar</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512700" y="1893300"/>
            <a:ext cx="8118599" cy="1522800"/>
          </a:xfrm>
          <a:prstGeom prst="rect">
            <a:avLst/>
          </a:prstGeom>
        </p:spPr>
        <p:txBody>
          <a:bodyPr lIns="91425" tIns="91425" rIns="91425" bIns="91425" anchor="b" anchorCtr="0">
            <a:noAutofit/>
          </a:bodyPr>
          <a:lstStyle/>
          <a:p>
            <a:pPr lvl="0">
              <a:spcBef>
                <a:spcPts val="0"/>
              </a:spcBef>
              <a:buNone/>
            </a:pPr>
            <a:r>
              <a:rPr lang="en"/>
              <a:t>Two parts to the experiment</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90250" y="526350"/>
            <a:ext cx="5300400" cy="4090800"/>
          </a:xfrm>
          <a:prstGeom prst="rect">
            <a:avLst/>
          </a:prstGeom>
        </p:spPr>
        <p:txBody>
          <a:bodyPr lIns="91425" tIns="91425" rIns="91425" bIns="91425" anchor="ctr" anchorCtr="0">
            <a:noAutofit/>
          </a:bodyPr>
          <a:lstStyle/>
          <a:p>
            <a:pPr lvl="0">
              <a:spcBef>
                <a:spcPts val="0"/>
              </a:spcBef>
              <a:buNone/>
            </a:pPr>
            <a:r>
              <a:rPr lang="en"/>
              <a:t>Determining Catalase Activity in 5 tissue samples</a:t>
            </a:r>
          </a:p>
        </p:txBody>
      </p:sp>
      <p:sp>
        <p:nvSpPr>
          <p:cNvPr id="71" name="Shape 71"/>
          <p:cNvSpPr/>
          <p:nvPr/>
        </p:nvSpPr>
        <p:spPr>
          <a:xfrm>
            <a:off x="6562799" y="1096550"/>
            <a:ext cx="1010524" cy="2655200"/>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FFFF"/>
                </a:solidFill>
                <a:latin typeface="Arial"/>
              </a:rPr>
              <a:t>1</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90250" y="526350"/>
            <a:ext cx="5604000" cy="4090800"/>
          </a:xfrm>
          <a:prstGeom prst="rect">
            <a:avLst/>
          </a:prstGeom>
        </p:spPr>
        <p:txBody>
          <a:bodyPr lIns="91425" tIns="91425" rIns="91425" bIns="91425" anchor="ctr" anchorCtr="0">
            <a:noAutofit/>
          </a:bodyPr>
          <a:lstStyle/>
          <a:p>
            <a:pPr lvl="0" rtl="0">
              <a:spcBef>
                <a:spcPts val="0"/>
              </a:spcBef>
              <a:buNone/>
            </a:pPr>
            <a:r>
              <a:rPr lang="en"/>
              <a:t>Using Triton X-100 as an inhibitor</a:t>
            </a:r>
          </a:p>
        </p:txBody>
      </p:sp>
      <p:sp>
        <p:nvSpPr>
          <p:cNvPr id="77" name="Shape 77"/>
          <p:cNvSpPr/>
          <p:nvPr/>
        </p:nvSpPr>
        <p:spPr>
          <a:xfrm>
            <a:off x="6562799" y="1096550"/>
            <a:ext cx="1814351" cy="2655200"/>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rgbClr val="FFFFFF"/>
                </a:solidFill>
                <a:latin typeface="Arial"/>
              </a:rPr>
              <a:t>2</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512700" y="1893300"/>
            <a:ext cx="8118599" cy="1522800"/>
          </a:xfrm>
          <a:prstGeom prst="rect">
            <a:avLst/>
          </a:prstGeom>
        </p:spPr>
        <p:txBody>
          <a:bodyPr lIns="91425" tIns="91425" rIns="91425" bIns="91425" anchor="b" anchorCtr="0">
            <a:noAutofit/>
          </a:bodyPr>
          <a:lstStyle/>
          <a:p>
            <a:pPr lvl="0">
              <a:spcBef>
                <a:spcPts val="0"/>
              </a:spcBef>
              <a:buNone/>
            </a:pPr>
            <a:r>
              <a:rPr lang="en"/>
              <a:t>Introduction</a:t>
            </a:r>
          </a:p>
        </p:txBody>
      </p:sp>
      <p:sp>
        <p:nvSpPr>
          <p:cNvPr id="83" name="Shape 83"/>
          <p:cNvSpPr/>
          <p:nvPr/>
        </p:nvSpPr>
        <p:spPr>
          <a:xfrm>
            <a:off x="8839200" y="4853000"/>
            <a:ext cx="261900" cy="257099"/>
          </a:xfrm>
          <a:prstGeom prst="rect">
            <a:avLst/>
          </a:prstGeom>
          <a:solidFill>
            <a:srgbClr val="1FD7FB"/>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S</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b="1"/>
              <a:t>Discovery of Catalase</a:t>
            </a:r>
          </a:p>
        </p:txBody>
      </p:sp>
      <p:sp>
        <p:nvSpPr>
          <p:cNvPr id="89" name="Shape 89"/>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Louis Jacques Thenard</a:t>
            </a:r>
          </a:p>
          <a:p>
            <a:pPr marL="914400" lvl="1" indent="-342900" rtl="0">
              <a:spcBef>
                <a:spcPts val="0"/>
              </a:spcBef>
              <a:buSzPct val="100000"/>
            </a:pPr>
            <a:r>
              <a:rPr lang="en" sz="1800"/>
              <a:t>Discovered hydrogen peroxide</a:t>
            </a:r>
          </a:p>
          <a:p>
            <a:pPr marL="914400" lvl="1" indent="-342900" rtl="0">
              <a:spcBef>
                <a:spcPts val="0"/>
              </a:spcBef>
              <a:buSzPct val="100000"/>
            </a:pPr>
            <a:r>
              <a:rPr lang="en" sz="1800"/>
              <a:t>Suspected existence of catalase (1818)</a:t>
            </a:r>
          </a:p>
          <a:p>
            <a:pPr marL="1371600" lvl="2" indent="-228600" rtl="0">
              <a:spcBef>
                <a:spcPts val="0"/>
              </a:spcBef>
            </a:pPr>
            <a:r>
              <a:rPr lang="en"/>
              <a:t>Thought breakdown of hydrogen peroxide caused by substance</a:t>
            </a:r>
          </a:p>
          <a:p>
            <a:pPr marL="457200" lvl="0" indent="-381000" rtl="0">
              <a:spcBef>
                <a:spcPts val="0"/>
              </a:spcBef>
              <a:buSzPct val="100000"/>
            </a:pPr>
            <a:r>
              <a:rPr lang="en" sz="2400"/>
              <a:t>Agricultural chemist Oscar Loew (1900)</a:t>
            </a:r>
          </a:p>
          <a:p>
            <a:pPr marL="914400" lvl="1" indent="-342900" rtl="0">
              <a:spcBef>
                <a:spcPts val="0"/>
              </a:spcBef>
              <a:buSzPct val="100000"/>
            </a:pPr>
            <a:r>
              <a:rPr lang="en" sz="1800"/>
              <a:t>Conducted research on impact of calcium and magnesium on plant development</a:t>
            </a:r>
          </a:p>
          <a:p>
            <a:pPr marL="1371600" lvl="2" indent="-228600" rtl="0">
              <a:spcBef>
                <a:spcPts val="0"/>
              </a:spcBef>
            </a:pPr>
            <a:r>
              <a:rPr lang="en"/>
              <a:t>Discovered and named the enzyme catalase</a:t>
            </a:r>
          </a:p>
          <a:p>
            <a:pPr marL="914400" lvl="1" indent="-342900" rtl="0">
              <a:spcBef>
                <a:spcPts val="0"/>
              </a:spcBef>
              <a:buSzPct val="100000"/>
            </a:pPr>
            <a:r>
              <a:rPr lang="en" sz="1800"/>
              <a:t>Extracted catalase from the leaf extract of a tobacco plant, which decomposed H</a:t>
            </a:r>
            <a:r>
              <a:rPr lang="en" sz="1800" baseline="-25000"/>
              <a:t>2</a:t>
            </a:r>
            <a:r>
              <a:rPr lang="en" sz="1800"/>
              <a:t>O</a:t>
            </a:r>
            <a:r>
              <a:rPr lang="en" sz="1800" baseline="-25000"/>
              <a:t>2</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b="1"/>
              <a:t>Experimentation with Catalase</a:t>
            </a:r>
          </a:p>
        </p:txBody>
      </p:sp>
      <p:sp>
        <p:nvSpPr>
          <p:cNvPr id="95" name="Shape 95"/>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Charles Appleman</a:t>
            </a:r>
          </a:p>
          <a:p>
            <a:pPr marL="914400" lvl="1" indent="-342900" rtl="0">
              <a:spcBef>
                <a:spcPts val="0"/>
              </a:spcBef>
              <a:buSzPct val="100000"/>
            </a:pPr>
            <a:r>
              <a:rPr lang="en" sz="1800"/>
              <a:t>Attempt to correlate catalase activity</a:t>
            </a:r>
          </a:p>
          <a:p>
            <a:pPr marL="914400" lvl="1" indent="-342900" rtl="0">
              <a:spcBef>
                <a:spcPts val="0"/>
              </a:spcBef>
              <a:buSzPct val="100000"/>
            </a:pPr>
            <a:r>
              <a:rPr lang="en" sz="1800"/>
              <a:t>Worked with potatoes</a:t>
            </a:r>
          </a:p>
          <a:p>
            <a:pPr marL="1371600" lvl="2" indent="-228600" rtl="0">
              <a:spcBef>
                <a:spcPts val="0"/>
              </a:spcBef>
            </a:pPr>
            <a:r>
              <a:rPr lang="en"/>
              <a:t>Found a correlation between catalase activity and respiration. </a:t>
            </a:r>
          </a:p>
          <a:p>
            <a:pPr marL="1371600" lvl="2" indent="-228600" rtl="0">
              <a:spcBef>
                <a:spcPts val="0"/>
              </a:spcBef>
            </a:pPr>
            <a:r>
              <a:rPr lang="en"/>
              <a:t>However, his work later showed that his method was inaccurate.</a:t>
            </a:r>
          </a:p>
          <a:p>
            <a:pPr marL="457200" lvl="0" indent="-381000" rtl="0">
              <a:spcBef>
                <a:spcPts val="0"/>
              </a:spcBef>
              <a:buSzPct val="100000"/>
            </a:pPr>
            <a:r>
              <a:rPr lang="en" sz="2400"/>
              <a:t>Crocker and Harrington</a:t>
            </a:r>
          </a:p>
          <a:p>
            <a:pPr marL="914400" lvl="1" indent="-342900" rtl="0">
              <a:spcBef>
                <a:spcPts val="0"/>
              </a:spcBef>
              <a:buSzPct val="100000"/>
            </a:pPr>
            <a:r>
              <a:rPr lang="en" sz="1800"/>
              <a:t>Worked with Johnson grass seeds</a:t>
            </a:r>
          </a:p>
          <a:p>
            <a:pPr marL="1371600" lvl="2" indent="-228600" rtl="0">
              <a:spcBef>
                <a:spcPts val="0"/>
              </a:spcBef>
            </a:pPr>
            <a:r>
              <a:rPr lang="en"/>
              <a:t>Established a correlation between catalase activity and respiration</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b="1"/>
              <a:t>Experimentation with Catalase</a:t>
            </a:r>
          </a:p>
        </p:txBody>
      </p:sp>
      <p:sp>
        <p:nvSpPr>
          <p:cNvPr id="101" name="Shape 101"/>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James B. Sumner </a:t>
            </a:r>
          </a:p>
          <a:p>
            <a:pPr marL="914400" lvl="1" indent="-342900" rtl="0">
              <a:spcBef>
                <a:spcPts val="0"/>
              </a:spcBef>
              <a:buSzPct val="100000"/>
            </a:pPr>
            <a:r>
              <a:rPr lang="en" sz="1800"/>
              <a:t>Successfully crystallized catalase from beef liver (1937)</a:t>
            </a:r>
          </a:p>
          <a:p>
            <a:pPr marL="914400" lvl="1" indent="-342900" rtl="0">
              <a:spcBef>
                <a:spcPts val="0"/>
              </a:spcBef>
              <a:buSzPct val="100000"/>
            </a:pPr>
            <a:r>
              <a:rPr lang="en" sz="1800"/>
              <a:t>Discovered the molecular weight (1938)</a:t>
            </a:r>
          </a:p>
          <a:p>
            <a:pPr marL="457200" lvl="0" indent="-381000" rtl="0">
              <a:spcBef>
                <a:spcPts val="0"/>
              </a:spcBef>
              <a:buSzPct val="100000"/>
            </a:pPr>
            <a:r>
              <a:rPr lang="en" sz="2400"/>
              <a:t>Discovery of amino acid sequence of bovine catalase (1969)</a:t>
            </a:r>
          </a:p>
          <a:p>
            <a:pPr marL="457200" lvl="0" indent="-381000" rtl="0">
              <a:spcBef>
                <a:spcPts val="0"/>
              </a:spcBef>
              <a:buSzPct val="100000"/>
            </a:pPr>
            <a:r>
              <a:rPr lang="en" sz="2400"/>
              <a:t>Discovery of 3D structure of catalase (1981)</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Catalase Function</a:t>
            </a:r>
          </a:p>
        </p:txBody>
      </p:sp>
      <p:sp>
        <p:nvSpPr>
          <p:cNvPr id="107" name="Shape 107"/>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Hydrogen peroxide is produced as a byproduct</a:t>
            </a:r>
          </a:p>
          <a:p>
            <a:pPr marL="914400" lvl="1" indent="-342900" rtl="0">
              <a:spcBef>
                <a:spcPts val="0"/>
              </a:spcBef>
              <a:buSzPct val="100000"/>
            </a:pPr>
            <a:r>
              <a:rPr lang="en" sz="1800"/>
              <a:t>Cytotoxic agent</a:t>
            </a:r>
          </a:p>
          <a:p>
            <a:pPr marL="1371600" lvl="2" indent="-228600" rtl="0">
              <a:spcBef>
                <a:spcPts val="0"/>
              </a:spcBef>
            </a:pPr>
            <a:r>
              <a:rPr lang="en"/>
              <a:t>Must be eliminated from the body rapidly</a:t>
            </a:r>
          </a:p>
          <a:p>
            <a:pPr marL="1371600" lvl="2" indent="-228600" rtl="0">
              <a:spcBef>
                <a:spcPts val="0"/>
              </a:spcBef>
            </a:pPr>
            <a:r>
              <a:rPr lang="en"/>
              <a:t>Build-up of H2O2 has harmful effect on body (including death)</a:t>
            </a:r>
          </a:p>
          <a:p>
            <a:pPr marL="457200" lvl="0" indent="-381000" rtl="0">
              <a:spcBef>
                <a:spcPts val="0"/>
              </a:spcBef>
              <a:buSzPct val="100000"/>
            </a:pPr>
            <a:r>
              <a:rPr lang="en" sz="2400"/>
              <a:t>Peroxisomes</a:t>
            </a:r>
          </a:p>
          <a:p>
            <a:pPr marL="914400" lvl="1" indent="-342900" rtl="0">
              <a:spcBef>
                <a:spcPts val="0"/>
              </a:spcBef>
              <a:buSzPct val="100000"/>
            </a:pPr>
            <a:r>
              <a:rPr lang="en" sz="1800"/>
              <a:t>Organelle that produces H2O2</a:t>
            </a:r>
          </a:p>
          <a:p>
            <a:pPr marL="457200" lvl="0" indent="-381000" rtl="0">
              <a:spcBef>
                <a:spcPts val="0"/>
              </a:spcBef>
              <a:buSzPct val="100000"/>
            </a:pPr>
            <a:r>
              <a:rPr lang="en" sz="2400"/>
              <a:t>Catalase</a:t>
            </a:r>
          </a:p>
          <a:p>
            <a:pPr marL="914400" lvl="1" indent="-342900" rtl="0">
              <a:spcBef>
                <a:spcPts val="0"/>
              </a:spcBef>
              <a:buSzPct val="100000"/>
            </a:pPr>
            <a:r>
              <a:rPr lang="en" sz="1800"/>
              <a:t>Enzyme</a:t>
            </a:r>
          </a:p>
          <a:p>
            <a:pPr marL="914400" lvl="1" indent="-342900" rtl="0">
              <a:spcBef>
                <a:spcPts val="0"/>
              </a:spcBef>
              <a:buSzPct val="100000"/>
            </a:pPr>
            <a:r>
              <a:rPr lang="en" sz="1800"/>
              <a:t>Breaks down hydrogen peroxide into water and oxygen</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Catalase Function (cont.)</a:t>
            </a:r>
          </a:p>
        </p:txBody>
      </p:sp>
      <p:sp>
        <p:nvSpPr>
          <p:cNvPr id="113" name="Shape 113"/>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3D structure has channel through which H2O2 diffuses</a:t>
            </a:r>
          </a:p>
          <a:p>
            <a:pPr marL="914400" lvl="1" indent="-342900" rtl="0">
              <a:spcBef>
                <a:spcPts val="0"/>
              </a:spcBef>
              <a:buSzPct val="100000"/>
            </a:pPr>
            <a:r>
              <a:rPr lang="en" sz="1800"/>
              <a:t>The channel contains a heme group</a:t>
            </a:r>
          </a:p>
          <a:p>
            <a:pPr marL="1371600" lvl="2" indent="-228600" rtl="0">
              <a:spcBef>
                <a:spcPts val="0"/>
              </a:spcBef>
            </a:pPr>
            <a:r>
              <a:rPr lang="en"/>
              <a:t>Heme group is a cofactor</a:t>
            </a:r>
          </a:p>
          <a:p>
            <a:pPr marL="1371600" lvl="2" indent="-228600" rtl="0">
              <a:spcBef>
                <a:spcPts val="0"/>
              </a:spcBef>
            </a:pPr>
            <a:r>
              <a:rPr lang="en"/>
              <a:t>Fe3</a:t>
            </a:r>
            <a:r>
              <a:rPr lang="en" baseline="30000"/>
              <a:t>+</a:t>
            </a:r>
            <a:r>
              <a:rPr lang="en"/>
              <a:t>, bound to the center of a porphyrin ring, a ring-like structure</a:t>
            </a:r>
          </a:p>
          <a:p>
            <a:pPr marL="457200" lvl="0" indent="-381000" rtl="0">
              <a:spcBef>
                <a:spcPts val="0"/>
              </a:spcBef>
              <a:buSzPct val="100000"/>
            </a:pPr>
            <a:r>
              <a:rPr lang="en" sz="2400"/>
              <a:t>H2O2 binds to the heme group, oxidizing it to Fe4</a:t>
            </a:r>
            <a:r>
              <a:rPr lang="en" sz="2400" baseline="30000"/>
              <a:t>+</a:t>
            </a:r>
          </a:p>
          <a:p>
            <a:pPr marL="457200" lvl="0" indent="-381000" rtl="0">
              <a:spcBef>
                <a:spcPts val="0"/>
              </a:spcBef>
              <a:buSzPct val="100000"/>
            </a:pPr>
            <a:r>
              <a:rPr lang="en" sz="2400"/>
              <a:t>Catalase reverts back to Fe3</a:t>
            </a:r>
            <a:r>
              <a:rPr lang="en" sz="2400" baseline="30000"/>
              <a:t>+</a:t>
            </a:r>
            <a:r>
              <a:rPr lang="en" sz="2400"/>
              <a:t> and reduces H2O2 to H2O</a:t>
            </a:r>
          </a:p>
          <a:p>
            <a:pPr marL="457200" lvl="0" indent="-381000" rtl="0">
              <a:spcBef>
                <a:spcPts val="0"/>
              </a:spcBef>
              <a:buSzPct val="100000"/>
            </a:pPr>
            <a:r>
              <a:rPr lang="en" sz="2400"/>
              <a:t>Fe4</a:t>
            </a:r>
            <a:r>
              <a:rPr lang="en" sz="2400" baseline="30000"/>
              <a:t>+</a:t>
            </a:r>
            <a:r>
              <a:rPr lang="en" sz="2400"/>
              <a:t> reacts with H2O2</a:t>
            </a:r>
          </a:p>
          <a:p>
            <a:pPr marL="914400" lvl="1" indent="-342900">
              <a:spcBef>
                <a:spcPts val="0"/>
              </a:spcBef>
              <a:buSzPct val="100000"/>
            </a:pPr>
            <a:r>
              <a:rPr lang="en" sz="1800"/>
              <a:t>Releases both H2O and O2</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Size (Molar Mass)</a:t>
            </a:r>
          </a:p>
        </p:txBody>
      </p:sp>
      <p:sp>
        <p:nvSpPr>
          <p:cNvPr id="119" name="Shape 119"/>
          <p:cNvSpPr txBox="1">
            <a:spLocks noGrp="1"/>
          </p:cNvSpPr>
          <p:nvPr>
            <p:ph type="body" idx="1"/>
          </p:nvPr>
        </p:nvSpPr>
        <p:spPr>
          <a:xfrm>
            <a:off x="311700" y="1161675"/>
            <a:ext cx="8520599" cy="3397200"/>
          </a:xfrm>
          <a:prstGeom prst="rect">
            <a:avLst/>
          </a:prstGeom>
        </p:spPr>
        <p:txBody>
          <a:bodyPr lIns="91425" tIns="91425" rIns="91425" bIns="91425" anchor="t" anchorCtr="0">
            <a:noAutofit/>
          </a:bodyPr>
          <a:lstStyle/>
          <a:p>
            <a:pPr marL="457200" lvl="0" indent="-368300" rtl="0">
              <a:spcBef>
                <a:spcPts val="0"/>
              </a:spcBef>
              <a:buSzPct val="91666"/>
            </a:pPr>
            <a:r>
              <a:rPr lang="en" sz="2400"/>
              <a:t>Globular (water-soluble) shape</a:t>
            </a:r>
          </a:p>
          <a:p>
            <a:pPr marL="457200" lvl="0" indent="-368300" rtl="0">
              <a:spcBef>
                <a:spcPts val="0"/>
              </a:spcBef>
              <a:buSzPct val="100000"/>
            </a:pPr>
            <a:r>
              <a:rPr lang="en" sz="2200"/>
              <a:t>Many species of catalase are tetramers of 60,000 dalton subunits</a:t>
            </a:r>
          </a:p>
          <a:p>
            <a:pPr marL="914400" lvl="1" indent="-342900" rtl="0">
              <a:spcBef>
                <a:spcPts val="0"/>
              </a:spcBef>
              <a:buSzPct val="100000"/>
            </a:pPr>
            <a:r>
              <a:rPr lang="en" sz="1800"/>
              <a:t>Each tetramer is made up of 4 heme groups</a:t>
            </a:r>
          </a:p>
          <a:p>
            <a:pPr marL="914400" lvl="1" indent="-342900" rtl="0">
              <a:spcBef>
                <a:spcPts val="0"/>
              </a:spcBef>
              <a:buSzPct val="100000"/>
            </a:pPr>
            <a:r>
              <a:rPr lang="en" sz="1800"/>
              <a:t>R groups on the surface of tetramer are hydrophilic and polar</a:t>
            </a:r>
          </a:p>
          <a:p>
            <a:pPr marL="457200" lvl="0" indent="-368300" rtl="0">
              <a:spcBef>
                <a:spcPts val="0"/>
              </a:spcBef>
              <a:buSzPct val="100000"/>
            </a:pPr>
            <a:r>
              <a:rPr lang="en" sz="2200"/>
              <a:t>Catalase has tetramer with molecular weight of 240,000</a:t>
            </a:r>
          </a:p>
          <a:p>
            <a:pPr marL="457200" lvl="0" indent="-368300" rtl="0">
              <a:spcBef>
                <a:spcPts val="0"/>
              </a:spcBef>
              <a:buSzPct val="100000"/>
            </a:pPr>
            <a:r>
              <a:rPr lang="en" sz="2200"/>
              <a:t>Bovine and human catalase were discovered to contain 4 tightly bound molecules of NADPH</a:t>
            </a:r>
          </a:p>
          <a:p>
            <a:pPr marL="914400" lvl="1" indent="-336550" rtl="0">
              <a:spcBef>
                <a:spcPts val="0"/>
              </a:spcBef>
              <a:buSzPct val="100000"/>
            </a:pPr>
            <a:r>
              <a:rPr lang="en" sz="1700"/>
              <a:t>Not required for catalase activity</a:t>
            </a:r>
          </a:p>
          <a:p>
            <a:pPr marL="914400" lvl="1" indent="-336550" rtl="0">
              <a:spcBef>
                <a:spcPts val="0"/>
              </a:spcBef>
              <a:buSzPct val="100000"/>
            </a:pPr>
            <a:r>
              <a:rPr lang="en" sz="1700"/>
              <a:t>Decreases susceptibility of catalase to inactivation (when exposed to low levels of H2O2)</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Catalase Primary Structure</a:t>
            </a:r>
          </a:p>
        </p:txBody>
      </p:sp>
      <p:sp>
        <p:nvSpPr>
          <p:cNvPr id="125" name="Shape 125"/>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506-amino acid polypeptide chain</a:t>
            </a:r>
          </a:p>
          <a:p>
            <a:pPr marL="457200" lvl="0" indent="-381000" rtl="0">
              <a:spcBef>
                <a:spcPts val="0"/>
              </a:spcBef>
              <a:buSzPct val="100000"/>
            </a:pPr>
            <a:r>
              <a:rPr lang="en" sz="2400"/>
              <a:t>Heme group</a:t>
            </a:r>
          </a:p>
          <a:p>
            <a:pPr marL="457200" lvl="0" indent="-381000">
              <a:spcBef>
                <a:spcPts val="0"/>
              </a:spcBef>
              <a:buSzPct val="100000"/>
            </a:pPr>
            <a:r>
              <a:rPr lang="en" sz="2400"/>
              <a:t>NADH molecule</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Catalase Secondary Structure</a:t>
            </a:r>
          </a:p>
        </p:txBody>
      </p:sp>
      <p:sp>
        <p:nvSpPr>
          <p:cNvPr id="131" name="Shape 131"/>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Alpha helixes</a:t>
            </a:r>
          </a:p>
          <a:p>
            <a:pPr marL="914400" lvl="1" indent="-342900" rtl="0">
              <a:spcBef>
                <a:spcPts val="0"/>
              </a:spcBef>
              <a:buSzPct val="100000"/>
            </a:pPr>
            <a:r>
              <a:rPr lang="en" sz="1800"/>
              <a:t>26%</a:t>
            </a:r>
          </a:p>
          <a:p>
            <a:pPr marL="457200" lvl="0" indent="-381000" rtl="0">
              <a:spcBef>
                <a:spcPts val="0"/>
              </a:spcBef>
              <a:buSzPct val="100000"/>
            </a:pPr>
            <a:r>
              <a:rPr lang="en" sz="2400"/>
              <a:t>Beta pleated sheets</a:t>
            </a:r>
          </a:p>
          <a:p>
            <a:pPr marL="914400" lvl="1" indent="-342900" rtl="0">
              <a:spcBef>
                <a:spcPts val="0"/>
              </a:spcBef>
              <a:buSzPct val="100000"/>
            </a:pPr>
            <a:r>
              <a:rPr lang="en" sz="1800"/>
              <a:t>12%</a:t>
            </a:r>
          </a:p>
          <a:p>
            <a:pPr marL="457200" lvl="0" indent="-381000" rtl="0">
              <a:spcBef>
                <a:spcPts val="0"/>
              </a:spcBef>
              <a:buSzPct val="100000"/>
            </a:pPr>
            <a:r>
              <a:rPr lang="en" sz="2400"/>
              <a:t>Many extended single strands and loops</a:t>
            </a:r>
          </a:p>
          <a:p>
            <a:pPr marL="914400" lvl="1" indent="-342900">
              <a:spcBef>
                <a:spcPts val="0"/>
              </a:spcBef>
              <a:buSzPct val="100000"/>
            </a:pPr>
            <a:r>
              <a:rPr lang="en" sz="1800"/>
              <a:t>Help assemble the tetramer</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Catalase Tertiary Structure</a:t>
            </a:r>
          </a:p>
        </p:txBody>
      </p:sp>
      <p:sp>
        <p:nvSpPr>
          <p:cNvPr id="137" name="Shape 137"/>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lvl="0" rtl="0">
              <a:spcBef>
                <a:spcPts val="0"/>
              </a:spcBef>
              <a:buNone/>
            </a:pPr>
            <a:r>
              <a:rPr lang="en" sz="2400"/>
              <a:t>Each monomer has 4 domains.</a:t>
            </a:r>
          </a:p>
          <a:p>
            <a:pPr marL="457200" lvl="0" indent="-228600" rtl="0">
              <a:spcBef>
                <a:spcPts val="0"/>
              </a:spcBef>
              <a:buAutoNum type="arabicPeriod"/>
            </a:pPr>
            <a:r>
              <a:rPr lang="en"/>
              <a:t>Made up of amino terminal 75 residues</a:t>
            </a:r>
          </a:p>
          <a:p>
            <a:pPr marL="457200" lvl="0" indent="-228600" rtl="0">
              <a:spcBef>
                <a:spcPts val="0"/>
              </a:spcBef>
              <a:buAutoNum type="arabicPeriod"/>
            </a:pPr>
            <a:r>
              <a:rPr lang="en"/>
              <a:t>Contains moiety heme. Has a beta barrel, helical segments, and several loops. </a:t>
            </a:r>
          </a:p>
          <a:p>
            <a:pPr marL="914400" lvl="1" indent="-228600" rtl="0">
              <a:spcBef>
                <a:spcPts val="0"/>
              </a:spcBef>
              <a:buAutoNum type="alphaLcPeriod"/>
            </a:pPr>
            <a:r>
              <a:rPr lang="en"/>
              <a:t>Beta barrel: twisted and folded beta sheet into a closed structure in which the 1st and last strands are hydrogen bonded together.</a:t>
            </a:r>
          </a:p>
          <a:p>
            <a:pPr marL="457200" lvl="0" indent="-228600" rtl="0">
              <a:spcBef>
                <a:spcPts val="0"/>
              </a:spcBef>
              <a:buAutoNum type="arabicPeriod"/>
            </a:pPr>
            <a:r>
              <a:rPr lang="en"/>
              <a:t>Wrapping domain (contains only 2 discernable helices)</a:t>
            </a:r>
          </a:p>
          <a:p>
            <a:pPr marL="457200" lvl="0" indent="-228600">
              <a:spcBef>
                <a:spcPts val="0"/>
              </a:spcBef>
              <a:buAutoNum type="arabicPeriod"/>
            </a:pPr>
            <a:r>
              <a:rPr lang="en"/>
              <a:t>Folded into a 4-helical domain. Forms one surface of catalase</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Catalase Quaternary Structure</a:t>
            </a:r>
          </a:p>
        </p:txBody>
      </p:sp>
      <p:sp>
        <p:nvSpPr>
          <p:cNvPr id="143" name="Shape 143"/>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55600" rtl="0">
              <a:spcBef>
                <a:spcPts val="0"/>
              </a:spcBef>
              <a:buSzPct val="100000"/>
            </a:pPr>
            <a:r>
              <a:rPr lang="en" sz="2000"/>
              <a:t>Made up of a tetramer of 4 subunits</a:t>
            </a:r>
          </a:p>
          <a:p>
            <a:pPr marL="457200" lvl="0" indent="-355600" rtl="0">
              <a:spcBef>
                <a:spcPts val="0"/>
              </a:spcBef>
              <a:buSzPct val="100000"/>
            </a:pPr>
            <a:r>
              <a:rPr lang="en" sz="2000"/>
              <a:t>Each monomer has one heme and NADP</a:t>
            </a:r>
          </a:p>
          <a:p>
            <a:pPr marL="914400" lvl="1" indent="-228600" rtl="0">
              <a:spcBef>
                <a:spcPts val="0"/>
              </a:spcBef>
            </a:pPr>
            <a:r>
              <a:rPr lang="en"/>
              <a:t>NADP are on the surface</a:t>
            </a:r>
          </a:p>
          <a:p>
            <a:pPr marL="914400" lvl="1" indent="-228600" rtl="0">
              <a:spcBef>
                <a:spcPts val="0"/>
              </a:spcBef>
            </a:pPr>
            <a:r>
              <a:rPr lang="en"/>
              <a:t>Heme moieties are in middle of each monomer</a:t>
            </a:r>
          </a:p>
          <a:p>
            <a:pPr marL="457200" lvl="0" indent="-355600" rtl="0">
              <a:spcBef>
                <a:spcPts val="0"/>
              </a:spcBef>
              <a:buSzPct val="100000"/>
            </a:pPr>
            <a:r>
              <a:rPr lang="en" sz="2000"/>
              <a:t>Flexible parts: most responsible for structural interactions</a:t>
            </a:r>
          </a:p>
          <a:p>
            <a:pPr marL="457200" lvl="0" indent="-355600" rtl="0">
              <a:spcBef>
                <a:spcPts val="0"/>
              </a:spcBef>
              <a:buSzPct val="100000"/>
            </a:pPr>
            <a:r>
              <a:rPr lang="en" sz="2000"/>
              <a:t>Amino terminal domain</a:t>
            </a:r>
          </a:p>
          <a:p>
            <a:pPr marL="914400" lvl="1" indent="-228600" rtl="0">
              <a:spcBef>
                <a:spcPts val="0"/>
              </a:spcBef>
            </a:pPr>
            <a:r>
              <a:rPr lang="en"/>
              <a:t>Lies between neighboring subunits within the tetramer</a:t>
            </a:r>
          </a:p>
          <a:p>
            <a:pPr marL="914400" lvl="1" indent="-228600" rtl="0">
              <a:spcBef>
                <a:spcPts val="0"/>
              </a:spcBef>
            </a:pPr>
            <a:r>
              <a:rPr lang="en"/>
              <a:t>Beta strands from adjacent wrapping domains for antiparallel beta sheets</a:t>
            </a:r>
          </a:p>
          <a:p>
            <a:pPr marL="457200" lvl="0" indent="-355600" rtl="0">
              <a:spcBef>
                <a:spcPts val="0"/>
              </a:spcBef>
              <a:buSzPct val="100000"/>
            </a:pPr>
            <a:r>
              <a:rPr lang="en" sz="2000"/>
              <a:t>Salt bridges between monomers</a:t>
            </a:r>
          </a:p>
          <a:p>
            <a:pPr marL="914400" lvl="1" indent="-228600">
              <a:spcBef>
                <a:spcPts val="0"/>
              </a:spcBef>
            </a:pPr>
            <a:r>
              <a:rPr lang="en"/>
              <a:t>Involve arginine, asparagine, and glutamic acid</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a:t>Optimal Biochemical Conditions</a:t>
            </a:r>
          </a:p>
        </p:txBody>
      </p:sp>
      <p:sp>
        <p:nvSpPr>
          <p:cNvPr id="149" name="Shape 149"/>
          <p:cNvSpPr txBox="1">
            <a:spLocks noGrp="1"/>
          </p:cNvSpPr>
          <p:nvPr>
            <p:ph type="body" idx="1"/>
          </p:nvPr>
        </p:nvSpPr>
        <p:spPr>
          <a:xfrm>
            <a:off x="311700" y="11617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Bovine liver catalase</a:t>
            </a:r>
          </a:p>
          <a:p>
            <a:pPr marL="914400" lvl="1" indent="-342900" rtl="0">
              <a:spcBef>
                <a:spcPts val="0"/>
              </a:spcBef>
              <a:buSzPct val="100000"/>
            </a:pPr>
            <a:r>
              <a:rPr lang="en" sz="1800"/>
              <a:t>Optimal temperature: 40 to 60 degrees Celsius</a:t>
            </a:r>
          </a:p>
          <a:p>
            <a:pPr marL="914400" lvl="1" indent="-342900" rtl="0">
              <a:spcBef>
                <a:spcPts val="0"/>
              </a:spcBef>
              <a:buSzPct val="100000"/>
            </a:pPr>
            <a:r>
              <a:rPr lang="en" sz="1800"/>
              <a:t>Optimal pH: 7.0</a:t>
            </a:r>
          </a:p>
          <a:p>
            <a:pPr marL="457200" lvl="0" indent="-381000" rtl="0">
              <a:spcBef>
                <a:spcPts val="0"/>
              </a:spcBef>
              <a:buSzPct val="100000"/>
            </a:pPr>
            <a:r>
              <a:rPr lang="en" sz="2400"/>
              <a:t>Human catalase</a:t>
            </a:r>
          </a:p>
          <a:p>
            <a:pPr marL="914400" lvl="1" indent="-342900" rtl="0">
              <a:spcBef>
                <a:spcPts val="0"/>
              </a:spcBef>
              <a:buSzPct val="100000"/>
            </a:pPr>
            <a:r>
              <a:rPr lang="en" sz="1800"/>
              <a:t>Optimal temperature: 37 degrees Celsius</a:t>
            </a:r>
          </a:p>
          <a:p>
            <a:pPr marL="914400" lvl="1" indent="-342900" rtl="0">
              <a:spcBef>
                <a:spcPts val="0"/>
              </a:spcBef>
              <a:buSzPct val="100000"/>
            </a:pPr>
            <a:r>
              <a:rPr lang="en" sz="1800"/>
              <a:t>Optimal pH: 7.0</a:t>
            </a:r>
          </a:p>
          <a:p>
            <a:pPr marL="457200" lvl="0" indent="-381000" rtl="0">
              <a:spcBef>
                <a:spcPts val="0"/>
              </a:spcBef>
              <a:buSzPct val="100000"/>
            </a:pPr>
            <a:r>
              <a:rPr lang="en" sz="2400"/>
              <a:t>For other species, the pH can range from between 4 and 11 while the optimal temperature also varies</a:t>
            </a:r>
          </a:p>
        </p:txBody>
      </p:sp>
      <p:sp>
        <p:nvSpPr>
          <p:cNvPr id="150" name="Shape 150"/>
          <p:cNvSpPr/>
          <p:nvPr/>
        </p:nvSpPr>
        <p:spPr>
          <a:xfrm>
            <a:off x="8839200" y="4853000"/>
            <a:ext cx="261900" cy="257099"/>
          </a:xfrm>
          <a:prstGeom prst="rect">
            <a:avLst/>
          </a:prstGeom>
          <a:solidFill>
            <a:srgbClr val="1FD7FB"/>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S</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Shape 155"/>
          <p:cNvPicPr preferRelativeResize="0"/>
          <p:nvPr/>
        </p:nvPicPr>
        <p:blipFill rotWithShape="1">
          <a:blip r:embed="rId3">
            <a:alphaModFix/>
          </a:blip>
          <a:srcRect r="4187"/>
          <a:stretch/>
        </p:blipFill>
        <p:spPr>
          <a:xfrm>
            <a:off x="0" y="0"/>
            <a:ext cx="2570874" cy="5143499"/>
          </a:xfrm>
          <a:prstGeom prst="rect">
            <a:avLst/>
          </a:prstGeom>
          <a:noFill/>
          <a:ln>
            <a:noFill/>
          </a:ln>
        </p:spPr>
      </p:pic>
      <p:pic>
        <p:nvPicPr>
          <p:cNvPr id="156" name="Shape 156"/>
          <p:cNvPicPr preferRelativeResize="0"/>
          <p:nvPr/>
        </p:nvPicPr>
        <p:blipFill rotWithShape="1">
          <a:blip r:embed="rId4">
            <a:alphaModFix/>
          </a:blip>
          <a:srcRect l="14799"/>
          <a:stretch/>
        </p:blipFill>
        <p:spPr>
          <a:xfrm>
            <a:off x="2570874" y="0"/>
            <a:ext cx="6573128" cy="5143501"/>
          </a:xfrm>
          <a:prstGeom prst="rect">
            <a:avLst/>
          </a:prstGeom>
          <a:noFill/>
          <a:ln>
            <a:noFill/>
          </a:ln>
        </p:spPr>
      </p:pic>
      <p:sp>
        <p:nvSpPr>
          <p:cNvPr id="157" name="Shape 157"/>
          <p:cNvSpPr txBox="1">
            <a:spLocks noGrp="1"/>
          </p:cNvSpPr>
          <p:nvPr>
            <p:ph type="body" idx="1"/>
          </p:nvPr>
        </p:nvSpPr>
        <p:spPr>
          <a:xfrm>
            <a:off x="311700" y="4230575"/>
            <a:ext cx="5998800" cy="605100"/>
          </a:xfrm>
          <a:prstGeom prst="rect">
            <a:avLst/>
          </a:prstGeom>
          <a:solidFill>
            <a:schemeClr val="lt1"/>
          </a:solidFill>
        </p:spPr>
        <p:txBody>
          <a:bodyPr lIns="91425" tIns="91425" rIns="91425" bIns="91425" anchor="ctr" anchorCtr="0">
            <a:noAutofit/>
          </a:bodyPr>
          <a:lstStyle/>
          <a:p>
            <a:pPr lvl="0">
              <a:spcBef>
                <a:spcPts val="0"/>
              </a:spcBef>
              <a:buNone/>
            </a:pPr>
            <a:r>
              <a:rPr lang="en"/>
              <a:t>The experiment</a:t>
            </a:r>
          </a:p>
        </p:txBody>
      </p:sp>
      <p:sp>
        <p:nvSpPr>
          <p:cNvPr id="158" name="Shape 158"/>
          <p:cNvSpPr/>
          <p:nvPr/>
        </p:nvSpPr>
        <p:spPr>
          <a:xfrm>
            <a:off x="8839200" y="4853000"/>
            <a:ext cx="261900" cy="257099"/>
          </a:xfrm>
          <a:prstGeom prst="rect">
            <a:avLst/>
          </a:prstGeom>
          <a:solidFill>
            <a:srgbClr val="1FD7FB"/>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S</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Purpose of Project</a:t>
            </a:r>
          </a:p>
        </p:txBody>
      </p:sp>
      <p:sp>
        <p:nvSpPr>
          <p:cNvPr id="164" name="Shape 164"/>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61950" rtl="0">
              <a:spcBef>
                <a:spcPts val="0"/>
              </a:spcBef>
              <a:buSzPct val="100000"/>
            </a:pPr>
            <a:r>
              <a:rPr lang="en" sz="2100"/>
              <a:t>Determine catalase activity in tissue samples</a:t>
            </a:r>
          </a:p>
          <a:p>
            <a:pPr marL="914400" lvl="1" indent="-330200" rtl="0">
              <a:spcBef>
                <a:spcPts val="0"/>
              </a:spcBef>
              <a:buSzPct val="100000"/>
            </a:pPr>
            <a:r>
              <a:rPr lang="en" sz="1600"/>
              <a:t>Allowing us to ascertain differences and hypothesize what might account for these differences</a:t>
            </a:r>
          </a:p>
          <a:p>
            <a:pPr marL="914400" lvl="1" indent="-330200" rtl="0">
              <a:spcBef>
                <a:spcPts val="0"/>
              </a:spcBef>
              <a:buSzPct val="100000"/>
            </a:pPr>
            <a:r>
              <a:rPr lang="en" sz="1600"/>
              <a:t>Calf liver, chicken liver, beef heart, beetroot, beetroot skin</a:t>
            </a:r>
          </a:p>
          <a:p>
            <a:pPr marL="457200" lvl="0" indent="-361950" rtl="0">
              <a:spcBef>
                <a:spcPts val="0"/>
              </a:spcBef>
              <a:buSzPct val="100000"/>
            </a:pPr>
            <a:r>
              <a:rPr lang="en" sz="2100"/>
              <a:t>Chose beef heart to compare to the calf liver</a:t>
            </a:r>
          </a:p>
          <a:p>
            <a:pPr marL="914400" lvl="1" indent="-330200" rtl="0">
              <a:spcBef>
                <a:spcPts val="0"/>
              </a:spcBef>
              <a:buSzPct val="100000"/>
            </a:pPr>
            <a:r>
              <a:rPr lang="en" sz="1600"/>
              <a:t>Determine differences in catalase activity in different organs</a:t>
            </a:r>
          </a:p>
          <a:p>
            <a:pPr marL="457200" lvl="0" indent="-361950" rtl="0">
              <a:spcBef>
                <a:spcPts val="0"/>
              </a:spcBef>
              <a:buSzPct val="100000"/>
            </a:pPr>
            <a:r>
              <a:rPr lang="en" sz="2100"/>
              <a:t>Chose beetroot to compare with skin</a:t>
            </a:r>
          </a:p>
          <a:p>
            <a:pPr marL="914400" lvl="1" indent="-330200" rtl="0">
              <a:spcBef>
                <a:spcPts val="0"/>
              </a:spcBef>
              <a:buSzPct val="100000"/>
            </a:pPr>
            <a:r>
              <a:rPr lang="en" sz="1600"/>
              <a:t>Compare differences between the beet skin and the inside of the beetroot</a:t>
            </a:r>
          </a:p>
          <a:p>
            <a:pPr marL="457200" lvl="0" indent="-361950" rtl="0">
              <a:spcBef>
                <a:spcPts val="0"/>
              </a:spcBef>
              <a:buSzPct val="100000"/>
            </a:pPr>
            <a:r>
              <a:rPr lang="en" sz="2100"/>
              <a:t>Comparing difference between plant and animal tissue</a:t>
            </a:r>
          </a:p>
          <a:p>
            <a:pPr marL="457200" lvl="0" indent="-361950">
              <a:spcBef>
                <a:spcPts val="0"/>
              </a:spcBef>
              <a:buSzPct val="100000"/>
            </a:pPr>
            <a:r>
              <a:rPr lang="en" sz="2100"/>
              <a:t>Triton X-100 as inhibitor</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265500" y="1382350"/>
            <a:ext cx="4045199" cy="1333200"/>
          </a:xfrm>
          <a:prstGeom prst="rect">
            <a:avLst/>
          </a:prstGeom>
        </p:spPr>
        <p:txBody>
          <a:bodyPr lIns="91425" tIns="91425" rIns="91425" bIns="91425" anchor="b" anchorCtr="0">
            <a:noAutofit/>
          </a:bodyPr>
          <a:lstStyle/>
          <a:p>
            <a:pPr lvl="0" rtl="0">
              <a:spcBef>
                <a:spcPts val="0"/>
              </a:spcBef>
              <a:buNone/>
            </a:pPr>
            <a:r>
              <a:rPr lang="en"/>
              <a:t>Laboratory Equipment</a:t>
            </a:r>
          </a:p>
        </p:txBody>
      </p:sp>
      <p:sp>
        <p:nvSpPr>
          <p:cNvPr id="170" name="Shape 170"/>
          <p:cNvSpPr txBox="1">
            <a:spLocks noGrp="1"/>
          </p:cNvSpPr>
          <p:nvPr>
            <p:ph type="subTitle" idx="1"/>
          </p:nvPr>
        </p:nvSpPr>
        <p:spPr>
          <a:xfrm>
            <a:off x="265500" y="2769000"/>
            <a:ext cx="4045199" cy="1345500"/>
          </a:xfrm>
          <a:prstGeom prst="rect">
            <a:avLst/>
          </a:prstGeom>
        </p:spPr>
        <p:txBody>
          <a:bodyPr lIns="91425" tIns="91425" rIns="91425" bIns="91425" anchor="t" anchorCtr="0">
            <a:noAutofit/>
          </a:bodyPr>
          <a:lstStyle/>
          <a:p>
            <a:pPr lvl="0" rtl="0">
              <a:spcBef>
                <a:spcPts val="0"/>
              </a:spcBef>
              <a:buNone/>
            </a:pPr>
            <a:endParaRPr/>
          </a:p>
        </p:txBody>
      </p:sp>
      <p:sp>
        <p:nvSpPr>
          <p:cNvPr id="171" name="Shape 171"/>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marL="457200" lvl="0" indent="-381000" rtl="0">
              <a:spcBef>
                <a:spcPts val="0"/>
              </a:spcBef>
              <a:spcAft>
                <a:spcPts val="0"/>
              </a:spcAft>
              <a:buSzPct val="100000"/>
            </a:pPr>
            <a:r>
              <a:rPr lang="en" sz="2400"/>
              <a:t>Spectrophotometer</a:t>
            </a:r>
          </a:p>
          <a:p>
            <a:pPr marL="914400" lvl="1" indent="-342900" rtl="0">
              <a:spcBef>
                <a:spcPts val="0"/>
              </a:spcBef>
              <a:spcAft>
                <a:spcPts val="0"/>
              </a:spcAft>
              <a:buSzPct val="100000"/>
            </a:pPr>
            <a:r>
              <a:rPr lang="en" sz="1800"/>
              <a:t>UV-vis</a:t>
            </a:r>
          </a:p>
          <a:p>
            <a:pPr marL="914400" lvl="1" indent="-342900" rtl="0">
              <a:spcBef>
                <a:spcPts val="0"/>
              </a:spcBef>
              <a:spcAft>
                <a:spcPts val="0"/>
              </a:spcAft>
              <a:buSzPct val="100000"/>
            </a:pPr>
            <a:r>
              <a:rPr lang="en" sz="1800"/>
              <a:t>Spec-20</a:t>
            </a:r>
          </a:p>
          <a:p>
            <a:pPr marL="457200" lvl="0" indent="-381000" rtl="0">
              <a:spcBef>
                <a:spcPts val="0"/>
              </a:spcBef>
              <a:spcAft>
                <a:spcPts val="0"/>
              </a:spcAft>
              <a:buSzPct val="100000"/>
            </a:pPr>
            <a:r>
              <a:rPr lang="en" sz="2400"/>
              <a:t>Cuvettes</a:t>
            </a:r>
          </a:p>
          <a:p>
            <a:pPr marL="914400" lvl="1" indent="-342900" rtl="0">
              <a:spcBef>
                <a:spcPts val="0"/>
              </a:spcBef>
              <a:spcAft>
                <a:spcPts val="0"/>
              </a:spcAft>
              <a:buSzPct val="100000"/>
            </a:pPr>
            <a:r>
              <a:rPr lang="en" sz="1800"/>
              <a:t>Glass</a:t>
            </a:r>
          </a:p>
          <a:p>
            <a:pPr marL="914400" lvl="1" indent="-342900" rtl="0">
              <a:spcBef>
                <a:spcPts val="0"/>
              </a:spcBef>
              <a:spcAft>
                <a:spcPts val="0"/>
              </a:spcAft>
              <a:buSzPct val="100000"/>
            </a:pPr>
            <a:r>
              <a:rPr lang="en" sz="1800"/>
              <a:t>Plastic</a:t>
            </a:r>
          </a:p>
          <a:p>
            <a:pPr marL="457200" lvl="0" indent="-381000" rtl="0">
              <a:spcBef>
                <a:spcPts val="0"/>
              </a:spcBef>
              <a:spcAft>
                <a:spcPts val="0"/>
              </a:spcAft>
              <a:buSzPct val="100000"/>
            </a:pPr>
            <a:r>
              <a:rPr lang="en" sz="2400"/>
              <a:t>Eppendorf Tubes</a:t>
            </a:r>
          </a:p>
          <a:p>
            <a:pPr marL="457200" lvl="0" indent="-381000" rtl="0">
              <a:spcBef>
                <a:spcPts val="0"/>
              </a:spcBef>
              <a:spcAft>
                <a:spcPts val="0"/>
              </a:spcAft>
              <a:buSzPct val="100000"/>
            </a:pPr>
            <a:r>
              <a:rPr lang="en" sz="2400"/>
              <a:t>50 mL beaker</a:t>
            </a:r>
          </a:p>
        </p:txBody>
      </p:sp>
      <p:sp>
        <p:nvSpPr>
          <p:cNvPr id="172" name="Shape 172"/>
          <p:cNvSpPr/>
          <p:nvPr/>
        </p:nvSpPr>
        <p:spPr>
          <a:xfrm>
            <a:off x="8839200" y="4853000"/>
            <a:ext cx="261900" cy="257099"/>
          </a:xfrm>
          <a:prstGeom prst="rect">
            <a:avLst/>
          </a:prstGeom>
          <a:solidFill>
            <a:srgbClr val="674EA7"/>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A</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Spectrophotometers</a:t>
            </a:r>
          </a:p>
        </p:txBody>
      </p:sp>
      <p:sp>
        <p:nvSpPr>
          <p:cNvPr id="178" name="Shape 178"/>
          <p:cNvSpPr txBox="1">
            <a:spLocks noGrp="1"/>
          </p:cNvSpPr>
          <p:nvPr>
            <p:ph type="body" idx="1"/>
          </p:nvPr>
        </p:nvSpPr>
        <p:spPr>
          <a:xfrm>
            <a:off x="311700" y="1171600"/>
            <a:ext cx="42557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Spec-20</a:t>
            </a:r>
          </a:p>
          <a:p>
            <a:pPr marL="914400" lvl="1" indent="-342900" rtl="0">
              <a:spcBef>
                <a:spcPts val="0"/>
              </a:spcBef>
              <a:buSzPct val="100000"/>
            </a:pPr>
            <a:r>
              <a:rPr lang="en" sz="1800"/>
              <a:t>Designed to operate across the visible spectrum with a spectral bandwidth of 20 nm</a:t>
            </a:r>
          </a:p>
          <a:p>
            <a:pPr marL="457200" lvl="0" indent="-381000" rtl="0">
              <a:spcBef>
                <a:spcPts val="0"/>
              </a:spcBef>
              <a:buSzPct val="100000"/>
            </a:pPr>
            <a:r>
              <a:rPr lang="en" sz="2400"/>
              <a:t>UV vis</a:t>
            </a:r>
          </a:p>
          <a:p>
            <a:pPr marL="914400" lvl="1" indent="-342900" rtl="0">
              <a:spcBef>
                <a:spcPts val="0"/>
              </a:spcBef>
              <a:buSzPct val="100000"/>
            </a:pPr>
            <a:r>
              <a:rPr lang="en" sz="1800"/>
              <a:t>Designed to operate with lights in the visible range and near UV and near infrared ranges</a:t>
            </a:r>
          </a:p>
          <a:p>
            <a:pPr lvl="0">
              <a:spcBef>
                <a:spcPts val="0"/>
              </a:spcBef>
              <a:buNone/>
            </a:pPr>
            <a:endParaRPr/>
          </a:p>
        </p:txBody>
      </p:sp>
      <p:pic>
        <p:nvPicPr>
          <p:cNvPr id="179" name="Shape 179"/>
          <p:cNvPicPr preferRelativeResize="0"/>
          <p:nvPr/>
        </p:nvPicPr>
        <p:blipFill>
          <a:blip r:embed="rId3">
            <a:alphaModFix/>
          </a:blip>
          <a:stretch>
            <a:fillRect/>
          </a:stretch>
        </p:blipFill>
        <p:spPr>
          <a:xfrm>
            <a:off x="5709175" y="913825"/>
            <a:ext cx="2315650" cy="1736737"/>
          </a:xfrm>
          <a:prstGeom prst="rect">
            <a:avLst/>
          </a:prstGeom>
          <a:noFill/>
          <a:ln>
            <a:noFill/>
          </a:ln>
        </p:spPr>
      </p:pic>
      <p:pic>
        <p:nvPicPr>
          <p:cNvPr id="180" name="Shape 180"/>
          <p:cNvPicPr preferRelativeResize="0"/>
          <p:nvPr/>
        </p:nvPicPr>
        <p:blipFill>
          <a:blip r:embed="rId4">
            <a:alphaModFix/>
          </a:blip>
          <a:stretch>
            <a:fillRect/>
          </a:stretch>
        </p:blipFill>
        <p:spPr>
          <a:xfrm>
            <a:off x="5709187" y="2832075"/>
            <a:ext cx="2315649" cy="1736725"/>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265500" y="1382350"/>
            <a:ext cx="4045199" cy="1333200"/>
          </a:xfrm>
          <a:prstGeom prst="rect">
            <a:avLst/>
          </a:prstGeom>
        </p:spPr>
        <p:txBody>
          <a:bodyPr lIns="91425" tIns="91425" rIns="91425" bIns="91425" anchor="b" anchorCtr="0">
            <a:noAutofit/>
          </a:bodyPr>
          <a:lstStyle/>
          <a:p>
            <a:pPr lvl="0" rtl="0">
              <a:spcBef>
                <a:spcPts val="0"/>
              </a:spcBef>
              <a:buNone/>
            </a:pPr>
            <a:r>
              <a:rPr lang="en"/>
              <a:t>Laboratory Chemicals</a:t>
            </a:r>
          </a:p>
        </p:txBody>
      </p:sp>
      <p:sp>
        <p:nvSpPr>
          <p:cNvPr id="186" name="Shape 186"/>
          <p:cNvSpPr txBox="1">
            <a:spLocks noGrp="1"/>
          </p:cNvSpPr>
          <p:nvPr>
            <p:ph type="subTitle" idx="1"/>
          </p:nvPr>
        </p:nvSpPr>
        <p:spPr>
          <a:xfrm>
            <a:off x="265500" y="2769000"/>
            <a:ext cx="4045199" cy="1345500"/>
          </a:xfrm>
          <a:prstGeom prst="rect">
            <a:avLst/>
          </a:prstGeom>
        </p:spPr>
        <p:txBody>
          <a:bodyPr lIns="91425" tIns="91425" rIns="91425" bIns="91425" anchor="t" anchorCtr="0">
            <a:noAutofit/>
          </a:bodyPr>
          <a:lstStyle/>
          <a:p>
            <a:pPr lvl="0" rtl="0">
              <a:spcBef>
                <a:spcPts val="0"/>
              </a:spcBef>
              <a:buNone/>
            </a:pPr>
            <a:endParaRPr/>
          </a:p>
        </p:txBody>
      </p:sp>
      <p:sp>
        <p:nvSpPr>
          <p:cNvPr id="187" name="Shape 187"/>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marL="457200" lvl="0" indent="-381000" rtl="0">
              <a:spcBef>
                <a:spcPts val="0"/>
              </a:spcBef>
              <a:spcAft>
                <a:spcPts val="0"/>
              </a:spcAft>
              <a:buSzPct val="100000"/>
            </a:pPr>
            <a:r>
              <a:rPr lang="en" sz="2400"/>
              <a:t>Hydrogen Peroxide</a:t>
            </a:r>
          </a:p>
          <a:p>
            <a:pPr marL="457200" lvl="0" indent="-381000" rtl="0">
              <a:spcBef>
                <a:spcPts val="0"/>
              </a:spcBef>
              <a:spcAft>
                <a:spcPts val="0"/>
              </a:spcAft>
              <a:buSzPct val="100000"/>
            </a:pPr>
            <a:r>
              <a:rPr lang="en" sz="2400"/>
              <a:t>Horseradish Peroxidase</a:t>
            </a:r>
          </a:p>
          <a:p>
            <a:pPr marL="457200" lvl="0" indent="-381000" rtl="0">
              <a:spcBef>
                <a:spcPts val="0"/>
              </a:spcBef>
              <a:spcAft>
                <a:spcPts val="0"/>
              </a:spcAft>
              <a:buSzPct val="100000"/>
            </a:pPr>
            <a:r>
              <a:rPr lang="en" sz="2400"/>
              <a:t>Catalase</a:t>
            </a:r>
          </a:p>
          <a:p>
            <a:pPr marL="457200" lvl="0" indent="-381000" rtl="0">
              <a:spcBef>
                <a:spcPts val="0"/>
              </a:spcBef>
              <a:spcAft>
                <a:spcPts val="0"/>
              </a:spcAft>
              <a:buSzPct val="100000"/>
            </a:pPr>
            <a:r>
              <a:rPr lang="en" sz="2400"/>
              <a:t>Distilled water</a:t>
            </a:r>
          </a:p>
          <a:p>
            <a:pPr marL="457200" lvl="0" indent="-381000" rtl="0">
              <a:spcBef>
                <a:spcPts val="0"/>
              </a:spcBef>
              <a:spcAft>
                <a:spcPts val="0"/>
              </a:spcAft>
              <a:buSzPct val="100000"/>
            </a:pPr>
            <a:r>
              <a:rPr lang="en" sz="2400"/>
              <a:t>Sodium Azide</a:t>
            </a:r>
          </a:p>
          <a:p>
            <a:pPr marL="457200" lvl="0" indent="-381000" rtl="0">
              <a:spcBef>
                <a:spcPts val="0"/>
              </a:spcBef>
              <a:spcAft>
                <a:spcPts val="0"/>
              </a:spcAft>
              <a:buSzPct val="100000"/>
            </a:pPr>
            <a:r>
              <a:rPr lang="en" sz="2400"/>
              <a:t>Phosphate Buffer</a:t>
            </a:r>
          </a:p>
        </p:txBody>
      </p:sp>
      <p:sp>
        <p:nvSpPr>
          <p:cNvPr id="188" name="Shape 188"/>
          <p:cNvSpPr/>
          <p:nvPr/>
        </p:nvSpPr>
        <p:spPr>
          <a:xfrm>
            <a:off x="8839200" y="4853000"/>
            <a:ext cx="261900" cy="257099"/>
          </a:xfrm>
          <a:prstGeom prst="rect">
            <a:avLst/>
          </a:prstGeom>
          <a:solidFill>
            <a:srgbClr val="674EA7"/>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A</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Extract Preparation</a:t>
            </a:r>
          </a:p>
        </p:txBody>
      </p:sp>
      <p:sp>
        <p:nvSpPr>
          <p:cNvPr id="194" name="Shape 194"/>
          <p:cNvSpPr txBox="1">
            <a:spLocks noGrp="1"/>
          </p:cNvSpPr>
          <p:nvPr>
            <p:ph type="body" idx="1"/>
          </p:nvPr>
        </p:nvSpPr>
        <p:spPr>
          <a:xfrm>
            <a:off x="311700" y="1171675"/>
            <a:ext cx="8395799" cy="3397200"/>
          </a:xfrm>
          <a:prstGeom prst="rect">
            <a:avLst/>
          </a:prstGeom>
        </p:spPr>
        <p:txBody>
          <a:bodyPr lIns="91425" tIns="91425" rIns="91425" bIns="91425" anchor="t" anchorCtr="0">
            <a:noAutofit/>
          </a:bodyPr>
          <a:lstStyle/>
          <a:p>
            <a:pPr marL="457200" lvl="0" indent="-342900" rtl="0">
              <a:spcBef>
                <a:spcPts val="0"/>
              </a:spcBef>
              <a:buSzPct val="100000"/>
              <a:buAutoNum type="arabicParenR"/>
            </a:pPr>
            <a:r>
              <a:rPr lang="en" sz="1800"/>
              <a:t>Cut 1-2 gram sample of extract tissue and mass out on scale.</a:t>
            </a:r>
          </a:p>
          <a:p>
            <a:pPr marL="457200" lvl="0" indent="-342900" rtl="0">
              <a:spcBef>
                <a:spcPts val="0"/>
              </a:spcBef>
              <a:buSzPct val="100000"/>
              <a:buAutoNum type="arabicParenR"/>
            </a:pPr>
            <a:r>
              <a:rPr lang="en" sz="1800"/>
              <a:t>Mash in chilled mortar with pestle.</a:t>
            </a:r>
          </a:p>
          <a:p>
            <a:pPr marL="457200" lvl="0" indent="-342900" rtl="0">
              <a:spcBef>
                <a:spcPts val="0"/>
              </a:spcBef>
              <a:buSzPct val="100000"/>
              <a:buAutoNum type="arabicParenR"/>
            </a:pPr>
            <a:r>
              <a:rPr lang="en" sz="1800"/>
              <a:t>Measure out 10 ml PB to pour in the mortar</a:t>
            </a:r>
          </a:p>
          <a:p>
            <a:pPr marL="457200" lvl="0" indent="-342900" rtl="0">
              <a:spcBef>
                <a:spcPts val="0"/>
              </a:spcBef>
              <a:buSzPct val="100000"/>
              <a:buAutoNum type="arabicParenR"/>
            </a:pPr>
            <a:r>
              <a:rPr lang="en" sz="1800"/>
              <a:t>Get 4 eppendorf tubes and transfer 1.5 ml into each eppendorf tube using a plastic pipet</a:t>
            </a:r>
          </a:p>
          <a:p>
            <a:pPr marL="457200" lvl="0" indent="-342900" rtl="0">
              <a:spcBef>
                <a:spcPts val="0"/>
              </a:spcBef>
              <a:buSzPct val="100000"/>
              <a:buAutoNum type="arabicParenR"/>
            </a:pPr>
            <a:r>
              <a:rPr lang="en" sz="1800"/>
              <a:t>Put in the centrifuge for 10 minutes at 14,000 rpm to form pellets and supernatant.</a:t>
            </a:r>
          </a:p>
          <a:p>
            <a:pPr marL="457200" lvl="0" indent="-342900" rtl="0">
              <a:spcBef>
                <a:spcPts val="0"/>
              </a:spcBef>
              <a:buSzPct val="100000"/>
              <a:buAutoNum type="arabicParenR"/>
            </a:pPr>
            <a:r>
              <a:rPr lang="en" sz="1800"/>
              <a:t>Transfer supernatant to test tube and obtain Bradford absorbance.</a:t>
            </a:r>
          </a:p>
          <a:p>
            <a:pPr marL="457200" lvl="0" indent="-342900" rtl="0">
              <a:spcBef>
                <a:spcPts val="0"/>
              </a:spcBef>
              <a:buSzPct val="100000"/>
              <a:buAutoNum type="arabicParenR"/>
            </a:pPr>
            <a:r>
              <a:rPr lang="en" sz="1800"/>
              <a:t>Keep 2 pellets and store supernatant and pellets in fridge.</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Steps for Protein Quantitation </a:t>
            </a:r>
          </a:p>
        </p:txBody>
      </p:sp>
      <p:sp>
        <p:nvSpPr>
          <p:cNvPr id="200" name="Shape 200"/>
          <p:cNvSpPr txBox="1">
            <a:spLocks noGrp="1"/>
          </p:cNvSpPr>
          <p:nvPr>
            <p:ph type="body" idx="1"/>
          </p:nvPr>
        </p:nvSpPr>
        <p:spPr>
          <a:xfrm>
            <a:off x="311700" y="1171675"/>
            <a:ext cx="8100299" cy="3397200"/>
          </a:xfrm>
          <a:prstGeom prst="rect">
            <a:avLst/>
          </a:prstGeom>
        </p:spPr>
        <p:txBody>
          <a:bodyPr lIns="91425" tIns="91425" rIns="91425" bIns="91425" anchor="t" anchorCtr="0">
            <a:noAutofit/>
          </a:bodyPr>
          <a:lstStyle/>
          <a:p>
            <a:pPr marL="457200" lvl="0" indent="-368300" rtl="0">
              <a:spcBef>
                <a:spcPts val="0"/>
              </a:spcBef>
              <a:buSzPct val="100000"/>
              <a:buAutoNum type="arabicParenR"/>
            </a:pPr>
            <a:r>
              <a:rPr lang="en" sz="2200"/>
              <a:t>After collecting supernatant into the test tube measure absorbance of sample</a:t>
            </a:r>
          </a:p>
          <a:p>
            <a:pPr marL="457200" lvl="0" indent="-368300" rtl="0">
              <a:spcBef>
                <a:spcPts val="0"/>
              </a:spcBef>
              <a:buSzPct val="100000"/>
              <a:buAutoNum type="arabicParenR"/>
            </a:pPr>
            <a:r>
              <a:rPr lang="en" sz="2200"/>
              <a:t>Choose Bradford line:  y = 0.101x + 0.4122 or y= 0.0076x + 0.5217 depending on the absorbance range</a:t>
            </a:r>
          </a:p>
          <a:p>
            <a:pPr marL="457200" lvl="0" indent="-368300" rtl="0">
              <a:spcBef>
                <a:spcPts val="0"/>
              </a:spcBef>
              <a:buSzPct val="100000"/>
              <a:buAutoNum type="arabicParenR"/>
            </a:pPr>
            <a:r>
              <a:rPr lang="en" sz="2200"/>
              <a:t>Find the concentration of protein from the selected bradford line</a:t>
            </a:r>
          </a:p>
          <a:p>
            <a:pPr marL="914400" lvl="1" indent="-368300" rtl="0">
              <a:spcBef>
                <a:spcPts val="0"/>
              </a:spcBef>
              <a:buSzPct val="100000"/>
              <a:buAutoNum type="alphaLcParenR"/>
            </a:pPr>
            <a:r>
              <a:rPr lang="en" sz="2200"/>
              <a:t>This is the protein in mg/ml. Multiply by total volume to find total protein</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311700" y="190550"/>
            <a:ext cx="8520599" cy="613200"/>
          </a:xfrm>
          <a:prstGeom prst="rect">
            <a:avLst/>
          </a:prstGeom>
        </p:spPr>
        <p:txBody>
          <a:bodyPr lIns="91425" tIns="91425" rIns="91425" bIns="91425" anchor="t" anchorCtr="0">
            <a:noAutofit/>
          </a:bodyPr>
          <a:lstStyle/>
          <a:p>
            <a:pPr lvl="0">
              <a:spcBef>
                <a:spcPts val="0"/>
              </a:spcBef>
              <a:buNone/>
            </a:pPr>
            <a:r>
              <a:rPr lang="en"/>
              <a:t>Catalase Assay: Dilutions</a:t>
            </a:r>
          </a:p>
        </p:txBody>
      </p:sp>
      <p:sp>
        <p:nvSpPr>
          <p:cNvPr id="206" name="Shape 206"/>
          <p:cNvSpPr txBox="1">
            <a:spLocks noGrp="1"/>
          </p:cNvSpPr>
          <p:nvPr>
            <p:ph type="body" idx="1"/>
          </p:nvPr>
        </p:nvSpPr>
        <p:spPr>
          <a:xfrm>
            <a:off x="2460425" y="415375"/>
            <a:ext cx="6372000" cy="2866500"/>
          </a:xfrm>
          <a:prstGeom prst="rect">
            <a:avLst/>
          </a:prstGeom>
        </p:spPr>
        <p:txBody>
          <a:bodyPr lIns="91425" tIns="91425" rIns="91425" bIns="91425" anchor="t" anchorCtr="0">
            <a:noAutofit/>
          </a:bodyPr>
          <a:lstStyle/>
          <a:p>
            <a:pPr lvl="0" rtl="0">
              <a:spcBef>
                <a:spcPts val="0"/>
              </a:spcBef>
              <a:buNone/>
            </a:pPr>
            <a:endParaRPr/>
          </a:p>
          <a:p>
            <a:pPr marL="457200" lvl="0" indent="-228600" rtl="0">
              <a:spcBef>
                <a:spcPts val="0"/>
              </a:spcBef>
              <a:buAutoNum type="arabicParenR"/>
            </a:pPr>
            <a:r>
              <a:rPr lang="en"/>
              <a:t>Set up two tubes with 380 </a:t>
            </a:r>
            <a:r>
              <a:rPr lang="en">
                <a:latin typeface="Verdana"/>
                <a:ea typeface="Verdana"/>
                <a:cs typeface="Verdana"/>
                <a:sym typeface="Verdana"/>
              </a:rPr>
              <a:t>μ</a:t>
            </a:r>
            <a:r>
              <a:rPr lang="en">
                <a:latin typeface="Arial"/>
                <a:ea typeface="Arial"/>
                <a:cs typeface="Arial"/>
                <a:sym typeface="Arial"/>
              </a:rPr>
              <a:t>l of water in them and one tube with 480 </a:t>
            </a:r>
            <a:r>
              <a:rPr lang="en">
                <a:latin typeface="Verdana"/>
                <a:ea typeface="Verdana"/>
                <a:cs typeface="Verdana"/>
                <a:sym typeface="Verdana"/>
              </a:rPr>
              <a:t>μ</a:t>
            </a:r>
            <a:r>
              <a:rPr lang="en">
                <a:latin typeface="Arial"/>
                <a:ea typeface="Arial"/>
                <a:cs typeface="Arial"/>
                <a:sym typeface="Arial"/>
              </a:rPr>
              <a:t>l.</a:t>
            </a:r>
          </a:p>
          <a:p>
            <a:pPr marL="457200" lvl="0" indent="-228600" rtl="0">
              <a:spcBef>
                <a:spcPts val="0"/>
              </a:spcBef>
              <a:buAutoNum type="arabicParenR"/>
            </a:pPr>
            <a:r>
              <a:rPr lang="en"/>
              <a:t>Put 20 </a:t>
            </a:r>
            <a:r>
              <a:rPr lang="en">
                <a:latin typeface="Verdana"/>
                <a:ea typeface="Verdana"/>
                <a:cs typeface="Verdana"/>
                <a:sym typeface="Verdana"/>
              </a:rPr>
              <a:t>μ</a:t>
            </a:r>
            <a:r>
              <a:rPr lang="en">
                <a:latin typeface="Arial"/>
                <a:ea typeface="Arial"/>
                <a:cs typeface="Arial"/>
                <a:sym typeface="Arial"/>
              </a:rPr>
              <a:t>l of tissue extract solution into first tube with 380 </a:t>
            </a:r>
            <a:r>
              <a:rPr lang="en">
                <a:latin typeface="Verdana"/>
                <a:ea typeface="Verdana"/>
                <a:cs typeface="Verdana"/>
                <a:sym typeface="Verdana"/>
              </a:rPr>
              <a:t>μ</a:t>
            </a:r>
            <a:r>
              <a:rPr lang="en">
                <a:latin typeface="Arial"/>
                <a:ea typeface="Arial"/>
                <a:cs typeface="Arial"/>
                <a:sym typeface="Arial"/>
              </a:rPr>
              <a:t>l of water, mix. This is the 20X dilution.</a:t>
            </a:r>
          </a:p>
          <a:p>
            <a:pPr marL="457200" lvl="0" indent="-228600" rtl="0">
              <a:spcBef>
                <a:spcPts val="0"/>
              </a:spcBef>
              <a:buFont typeface="Arial"/>
              <a:buAutoNum type="arabicParenR"/>
            </a:pPr>
            <a:r>
              <a:rPr lang="en">
                <a:latin typeface="Arial"/>
                <a:ea typeface="Arial"/>
                <a:cs typeface="Arial"/>
                <a:sym typeface="Arial"/>
              </a:rPr>
              <a:t>Put 20 </a:t>
            </a:r>
            <a:r>
              <a:rPr lang="en">
                <a:latin typeface="Verdana"/>
                <a:ea typeface="Verdana"/>
                <a:cs typeface="Verdana"/>
                <a:sym typeface="Verdana"/>
              </a:rPr>
              <a:t>μ</a:t>
            </a:r>
            <a:r>
              <a:rPr lang="en">
                <a:latin typeface="Arial"/>
                <a:ea typeface="Arial"/>
                <a:cs typeface="Arial"/>
                <a:sym typeface="Arial"/>
              </a:rPr>
              <a:t>l of 20X into second tube with 380 </a:t>
            </a:r>
            <a:r>
              <a:rPr lang="en">
                <a:latin typeface="Verdana"/>
                <a:ea typeface="Verdana"/>
                <a:cs typeface="Verdana"/>
                <a:sym typeface="Verdana"/>
              </a:rPr>
              <a:t>μ</a:t>
            </a:r>
            <a:r>
              <a:rPr lang="en">
                <a:latin typeface="Arial"/>
                <a:ea typeface="Arial"/>
                <a:cs typeface="Arial"/>
                <a:sym typeface="Arial"/>
              </a:rPr>
              <a:t>l of water, mix. This is the 400X dilution</a:t>
            </a:r>
          </a:p>
          <a:p>
            <a:pPr marL="457200" lvl="0" indent="-228600" rtl="0">
              <a:spcBef>
                <a:spcPts val="0"/>
              </a:spcBef>
              <a:buFont typeface="Arial"/>
              <a:buAutoNum type="arabicParenR"/>
            </a:pPr>
            <a:r>
              <a:rPr lang="en">
                <a:latin typeface="Arial"/>
                <a:ea typeface="Arial"/>
                <a:cs typeface="Arial"/>
                <a:sym typeface="Arial"/>
              </a:rPr>
              <a:t>Put 20 </a:t>
            </a:r>
            <a:r>
              <a:rPr lang="en">
                <a:latin typeface="Verdana"/>
                <a:ea typeface="Verdana"/>
                <a:cs typeface="Verdana"/>
                <a:sym typeface="Verdana"/>
              </a:rPr>
              <a:t>μ</a:t>
            </a:r>
            <a:r>
              <a:rPr lang="en">
                <a:latin typeface="Arial"/>
                <a:ea typeface="Arial"/>
                <a:cs typeface="Arial"/>
                <a:sym typeface="Arial"/>
              </a:rPr>
              <a:t>l of the 400X into tube with 480 </a:t>
            </a:r>
            <a:r>
              <a:rPr lang="en">
                <a:latin typeface="Verdana"/>
                <a:ea typeface="Verdana"/>
                <a:cs typeface="Verdana"/>
                <a:sym typeface="Verdana"/>
              </a:rPr>
              <a:t>μ</a:t>
            </a:r>
            <a:r>
              <a:rPr lang="en">
                <a:latin typeface="Arial"/>
                <a:ea typeface="Arial"/>
                <a:cs typeface="Arial"/>
                <a:sym typeface="Arial"/>
              </a:rPr>
              <a:t>l of water, mix. This is the 10,000 solution.</a:t>
            </a:r>
          </a:p>
          <a:p>
            <a:pPr marL="457200" lvl="0" indent="-228600" rtl="0">
              <a:spcBef>
                <a:spcPts val="0"/>
              </a:spcBef>
              <a:buFont typeface="Arial"/>
              <a:buAutoNum type="arabicParenR"/>
            </a:pPr>
            <a:r>
              <a:rPr lang="en">
                <a:latin typeface="Arial"/>
                <a:ea typeface="Arial"/>
                <a:cs typeface="Arial"/>
                <a:sym typeface="Arial"/>
              </a:rPr>
              <a:t>Repeat for pure catalase to be used as a comparison.</a:t>
            </a:r>
          </a:p>
        </p:txBody>
      </p:sp>
      <p:pic>
        <p:nvPicPr>
          <p:cNvPr id="207" name="Shape 207"/>
          <p:cNvPicPr preferRelativeResize="0"/>
          <p:nvPr/>
        </p:nvPicPr>
        <p:blipFill>
          <a:blip r:embed="rId3">
            <a:alphaModFix/>
          </a:blip>
          <a:stretch>
            <a:fillRect/>
          </a:stretch>
        </p:blipFill>
        <p:spPr>
          <a:xfrm>
            <a:off x="2054262" y="3569037"/>
            <a:ext cx="530550" cy="1308700"/>
          </a:xfrm>
          <a:prstGeom prst="rect">
            <a:avLst/>
          </a:prstGeom>
          <a:noFill/>
          <a:ln>
            <a:noFill/>
          </a:ln>
        </p:spPr>
      </p:pic>
      <p:pic>
        <p:nvPicPr>
          <p:cNvPr id="208" name="Shape 208"/>
          <p:cNvPicPr preferRelativeResize="0"/>
          <p:nvPr/>
        </p:nvPicPr>
        <p:blipFill>
          <a:blip r:embed="rId3">
            <a:alphaModFix/>
          </a:blip>
          <a:stretch>
            <a:fillRect/>
          </a:stretch>
        </p:blipFill>
        <p:spPr>
          <a:xfrm>
            <a:off x="3641662" y="3569053"/>
            <a:ext cx="530550" cy="1308670"/>
          </a:xfrm>
          <a:prstGeom prst="rect">
            <a:avLst/>
          </a:prstGeom>
          <a:noFill/>
          <a:ln>
            <a:noFill/>
          </a:ln>
        </p:spPr>
      </p:pic>
      <p:pic>
        <p:nvPicPr>
          <p:cNvPr id="209" name="Shape 209"/>
          <p:cNvPicPr preferRelativeResize="0"/>
          <p:nvPr/>
        </p:nvPicPr>
        <p:blipFill>
          <a:blip r:embed="rId3">
            <a:alphaModFix/>
          </a:blip>
          <a:stretch>
            <a:fillRect/>
          </a:stretch>
        </p:blipFill>
        <p:spPr>
          <a:xfrm>
            <a:off x="5264475" y="3569039"/>
            <a:ext cx="530550" cy="1308685"/>
          </a:xfrm>
          <a:prstGeom prst="rect">
            <a:avLst/>
          </a:prstGeom>
          <a:noFill/>
          <a:ln>
            <a:noFill/>
          </a:ln>
        </p:spPr>
      </p:pic>
      <p:sp>
        <p:nvSpPr>
          <p:cNvPr id="210" name="Shape 210"/>
          <p:cNvSpPr txBox="1"/>
          <p:nvPr/>
        </p:nvSpPr>
        <p:spPr>
          <a:xfrm>
            <a:off x="2054262" y="3710425"/>
            <a:ext cx="830400" cy="254399"/>
          </a:xfrm>
          <a:prstGeom prst="rect">
            <a:avLst/>
          </a:prstGeom>
          <a:noFill/>
          <a:ln>
            <a:noFill/>
          </a:ln>
        </p:spPr>
        <p:txBody>
          <a:bodyPr lIns="91425" tIns="91425" rIns="91425" bIns="91425" anchor="t" anchorCtr="0">
            <a:noAutofit/>
          </a:bodyPr>
          <a:lstStyle/>
          <a:p>
            <a:pPr lvl="0">
              <a:spcBef>
                <a:spcPts val="0"/>
              </a:spcBef>
              <a:buNone/>
            </a:pPr>
            <a:r>
              <a:rPr lang="en" sz="1800" b="1"/>
              <a:t>20 X</a:t>
            </a:r>
          </a:p>
        </p:txBody>
      </p:sp>
      <p:sp>
        <p:nvSpPr>
          <p:cNvPr id="211" name="Shape 211"/>
          <p:cNvSpPr txBox="1"/>
          <p:nvPr/>
        </p:nvSpPr>
        <p:spPr>
          <a:xfrm>
            <a:off x="3537025" y="3710425"/>
            <a:ext cx="830400" cy="107100"/>
          </a:xfrm>
          <a:prstGeom prst="rect">
            <a:avLst/>
          </a:prstGeom>
          <a:noFill/>
          <a:ln>
            <a:noFill/>
          </a:ln>
        </p:spPr>
        <p:txBody>
          <a:bodyPr lIns="91425" tIns="91425" rIns="91425" bIns="91425" anchor="t" anchorCtr="0">
            <a:noAutofit/>
          </a:bodyPr>
          <a:lstStyle/>
          <a:p>
            <a:pPr lvl="0">
              <a:spcBef>
                <a:spcPts val="0"/>
              </a:spcBef>
              <a:buNone/>
            </a:pPr>
            <a:r>
              <a:rPr lang="en" sz="1800" b="1"/>
              <a:t>400 X</a:t>
            </a:r>
          </a:p>
        </p:txBody>
      </p:sp>
      <p:sp>
        <p:nvSpPr>
          <p:cNvPr id="212" name="Shape 212"/>
          <p:cNvSpPr txBox="1"/>
          <p:nvPr/>
        </p:nvSpPr>
        <p:spPr>
          <a:xfrm>
            <a:off x="5133550" y="3690325"/>
            <a:ext cx="1152000" cy="147300"/>
          </a:xfrm>
          <a:prstGeom prst="rect">
            <a:avLst/>
          </a:prstGeom>
          <a:noFill/>
          <a:ln>
            <a:noFill/>
          </a:ln>
        </p:spPr>
        <p:txBody>
          <a:bodyPr lIns="91425" tIns="91425" rIns="91425" bIns="91425" anchor="t" anchorCtr="0">
            <a:noAutofit/>
          </a:bodyPr>
          <a:lstStyle/>
          <a:p>
            <a:pPr lvl="0">
              <a:spcBef>
                <a:spcPts val="0"/>
              </a:spcBef>
              <a:buNone/>
            </a:pPr>
            <a:r>
              <a:rPr lang="en" sz="1800" b="1"/>
              <a:t>10000 X</a:t>
            </a:r>
          </a:p>
        </p:txBody>
      </p:sp>
      <p:pic>
        <p:nvPicPr>
          <p:cNvPr id="213" name="Shape 213"/>
          <p:cNvPicPr preferRelativeResize="0"/>
          <p:nvPr/>
        </p:nvPicPr>
        <p:blipFill>
          <a:blip r:embed="rId4">
            <a:alphaModFix/>
          </a:blip>
          <a:stretch>
            <a:fillRect/>
          </a:stretch>
        </p:blipFill>
        <p:spPr>
          <a:xfrm>
            <a:off x="512625" y="2650212"/>
            <a:ext cx="589425" cy="2227524"/>
          </a:xfrm>
          <a:prstGeom prst="rect">
            <a:avLst/>
          </a:prstGeom>
          <a:noFill/>
          <a:ln>
            <a:noFill/>
          </a:ln>
        </p:spPr>
      </p:pic>
      <p:sp>
        <p:nvSpPr>
          <p:cNvPr id="214" name="Shape 214"/>
          <p:cNvSpPr/>
          <p:nvPr/>
        </p:nvSpPr>
        <p:spPr>
          <a:xfrm>
            <a:off x="1259200" y="3964925"/>
            <a:ext cx="794999" cy="388500"/>
          </a:xfrm>
          <a:prstGeom prst="rightArrow">
            <a:avLst>
              <a:gd name="adj1" fmla="val 50000"/>
              <a:gd name="adj2" fmla="val 50000"/>
            </a:avLst>
          </a:prstGeom>
          <a:solidFill>
            <a:srgbClr val="999999"/>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15" name="Shape 215"/>
          <p:cNvSpPr/>
          <p:nvPr/>
        </p:nvSpPr>
        <p:spPr>
          <a:xfrm>
            <a:off x="2715750" y="3964925"/>
            <a:ext cx="794999" cy="388500"/>
          </a:xfrm>
          <a:prstGeom prst="rightArrow">
            <a:avLst>
              <a:gd name="adj1" fmla="val 50000"/>
              <a:gd name="adj2" fmla="val 50000"/>
            </a:avLst>
          </a:prstGeom>
          <a:solidFill>
            <a:srgbClr val="999999"/>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16" name="Shape 216"/>
          <p:cNvSpPr/>
          <p:nvPr/>
        </p:nvSpPr>
        <p:spPr>
          <a:xfrm>
            <a:off x="4303150" y="3964912"/>
            <a:ext cx="794999" cy="388500"/>
          </a:xfrm>
          <a:prstGeom prst="rightArrow">
            <a:avLst>
              <a:gd name="adj1" fmla="val 50000"/>
              <a:gd name="adj2" fmla="val 50000"/>
            </a:avLst>
          </a:prstGeom>
          <a:solidFill>
            <a:srgbClr val="999999"/>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17" name="Shape 217"/>
          <p:cNvSpPr txBox="1"/>
          <p:nvPr/>
        </p:nvSpPr>
        <p:spPr>
          <a:xfrm>
            <a:off x="549300" y="1540525"/>
            <a:ext cx="589500" cy="254399"/>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218" name="Shape 218"/>
          <p:cNvSpPr txBox="1"/>
          <p:nvPr/>
        </p:nvSpPr>
        <p:spPr>
          <a:xfrm>
            <a:off x="1241500" y="3998375"/>
            <a:ext cx="830400" cy="321599"/>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b="1">
                <a:solidFill>
                  <a:schemeClr val="dk1"/>
                </a:solidFill>
                <a:latin typeface="Old Standard TT"/>
                <a:ea typeface="Old Standard TT"/>
                <a:cs typeface="Old Standard TT"/>
                <a:sym typeface="Old Standard TT"/>
              </a:rPr>
              <a:t>20 </a:t>
            </a:r>
            <a:r>
              <a:rPr lang="en" b="1">
                <a:solidFill>
                  <a:schemeClr val="dk1"/>
                </a:solidFill>
                <a:latin typeface="Verdana"/>
                <a:ea typeface="Verdana"/>
                <a:cs typeface="Verdana"/>
                <a:sym typeface="Verdana"/>
              </a:rPr>
              <a:t>μ</a:t>
            </a:r>
            <a:r>
              <a:rPr lang="en" b="1">
                <a:solidFill>
                  <a:schemeClr val="dk1"/>
                </a:solidFill>
              </a:rPr>
              <a:t>l</a:t>
            </a:r>
          </a:p>
        </p:txBody>
      </p:sp>
      <p:sp>
        <p:nvSpPr>
          <p:cNvPr id="219" name="Shape 219"/>
          <p:cNvSpPr txBox="1"/>
          <p:nvPr/>
        </p:nvSpPr>
        <p:spPr>
          <a:xfrm>
            <a:off x="2698050" y="3998375"/>
            <a:ext cx="830400" cy="321599"/>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b="1">
                <a:solidFill>
                  <a:schemeClr val="dk1"/>
                </a:solidFill>
                <a:latin typeface="Old Standard TT"/>
                <a:ea typeface="Old Standard TT"/>
                <a:cs typeface="Old Standard TT"/>
                <a:sym typeface="Old Standard TT"/>
              </a:rPr>
              <a:t>20 </a:t>
            </a:r>
            <a:r>
              <a:rPr lang="en" b="1">
                <a:solidFill>
                  <a:schemeClr val="dk1"/>
                </a:solidFill>
                <a:latin typeface="Verdana"/>
                <a:ea typeface="Verdana"/>
                <a:cs typeface="Verdana"/>
                <a:sym typeface="Verdana"/>
              </a:rPr>
              <a:t>μ</a:t>
            </a:r>
            <a:r>
              <a:rPr lang="en" b="1">
                <a:solidFill>
                  <a:schemeClr val="dk1"/>
                </a:solidFill>
              </a:rPr>
              <a:t>l</a:t>
            </a:r>
          </a:p>
        </p:txBody>
      </p:sp>
      <p:sp>
        <p:nvSpPr>
          <p:cNvPr id="220" name="Shape 220"/>
          <p:cNvSpPr txBox="1"/>
          <p:nvPr/>
        </p:nvSpPr>
        <p:spPr>
          <a:xfrm>
            <a:off x="4303150" y="3998362"/>
            <a:ext cx="830400" cy="321599"/>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b="1">
                <a:solidFill>
                  <a:schemeClr val="dk1"/>
                </a:solidFill>
                <a:latin typeface="Old Standard TT"/>
                <a:ea typeface="Old Standard TT"/>
                <a:cs typeface="Old Standard TT"/>
                <a:sym typeface="Old Standard TT"/>
              </a:rPr>
              <a:t>20 </a:t>
            </a:r>
            <a:r>
              <a:rPr lang="en" b="1">
                <a:solidFill>
                  <a:schemeClr val="dk1"/>
                </a:solidFill>
                <a:latin typeface="Verdana"/>
                <a:ea typeface="Verdana"/>
                <a:cs typeface="Verdana"/>
                <a:sym typeface="Verdana"/>
              </a:rPr>
              <a:t>μ</a:t>
            </a:r>
            <a:r>
              <a:rPr lang="en" b="1">
                <a:solidFill>
                  <a:schemeClr val="dk1"/>
                </a:solidFill>
              </a:rPr>
              <a:t>l</a:t>
            </a:r>
          </a:p>
        </p:txBody>
      </p:sp>
      <p:sp>
        <p:nvSpPr>
          <p:cNvPr id="221" name="Shape 221"/>
          <p:cNvSpPr txBox="1"/>
          <p:nvPr/>
        </p:nvSpPr>
        <p:spPr>
          <a:xfrm>
            <a:off x="1743550" y="3174650"/>
            <a:ext cx="1152000" cy="254399"/>
          </a:xfrm>
          <a:prstGeom prst="rect">
            <a:avLst/>
          </a:prstGeom>
          <a:noFill/>
          <a:ln>
            <a:noFill/>
          </a:ln>
        </p:spPr>
        <p:txBody>
          <a:bodyPr lIns="91425" tIns="91425" rIns="91425" bIns="91425" anchor="t" anchorCtr="0">
            <a:noAutofit/>
          </a:bodyPr>
          <a:lstStyle/>
          <a:p>
            <a:pPr lvl="0">
              <a:spcBef>
                <a:spcPts val="0"/>
              </a:spcBef>
              <a:buNone/>
            </a:pPr>
            <a:r>
              <a:rPr lang="en"/>
              <a:t>380 </a:t>
            </a:r>
            <a:r>
              <a:rPr lang="en">
                <a:solidFill>
                  <a:schemeClr val="dk1"/>
                </a:solidFill>
                <a:latin typeface="Verdana"/>
                <a:ea typeface="Verdana"/>
                <a:cs typeface="Verdana"/>
                <a:sym typeface="Verdana"/>
              </a:rPr>
              <a:t>μ</a:t>
            </a:r>
            <a:r>
              <a:rPr lang="en">
                <a:solidFill>
                  <a:schemeClr val="dk1"/>
                </a:solidFill>
              </a:rPr>
              <a:t>l H20</a:t>
            </a:r>
          </a:p>
        </p:txBody>
      </p:sp>
      <p:sp>
        <p:nvSpPr>
          <p:cNvPr id="222" name="Shape 222"/>
          <p:cNvSpPr txBox="1"/>
          <p:nvPr/>
        </p:nvSpPr>
        <p:spPr>
          <a:xfrm>
            <a:off x="3330950" y="3174637"/>
            <a:ext cx="1152000" cy="254399"/>
          </a:xfrm>
          <a:prstGeom prst="rect">
            <a:avLst/>
          </a:prstGeom>
          <a:noFill/>
          <a:ln>
            <a:noFill/>
          </a:ln>
        </p:spPr>
        <p:txBody>
          <a:bodyPr lIns="91425" tIns="91425" rIns="91425" bIns="91425" anchor="t" anchorCtr="0">
            <a:noAutofit/>
          </a:bodyPr>
          <a:lstStyle/>
          <a:p>
            <a:pPr lvl="0" rtl="0">
              <a:spcBef>
                <a:spcPts val="0"/>
              </a:spcBef>
              <a:buNone/>
            </a:pPr>
            <a:r>
              <a:rPr lang="en"/>
              <a:t>380 </a:t>
            </a:r>
            <a:r>
              <a:rPr lang="en">
                <a:solidFill>
                  <a:schemeClr val="dk1"/>
                </a:solidFill>
                <a:latin typeface="Verdana"/>
                <a:ea typeface="Verdana"/>
                <a:cs typeface="Verdana"/>
                <a:sym typeface="Verdana"/>
              </a:rPr>
              <a:t>μ</a:t>
            </a:r>
            <a:r>
              <a:rPr lang="en">
                <a:solidFill>
                  <a:schemeClr val="dk1"/>
                </a:solidFill>
              </a:rPr>
              <a:t>l H20</a:t>
            </a:r>
          </a:p>
        </p:txBody>
      </p:sp>
      <p:sp>
        <p:nvSpPr>
          <p:cNvPr id="223" name="Shape 223"/>
          <p:cNvSpPr txBox="1"/>
          <p:nvPr/>
        </p:nvSpPr>
        <p:spPr>
          <a:xfrm>
            <a:off x="4918350" y="3174650"/>
            <a:ext cx="1152000" cy="254399"/>
          </a:xfrm>
          <a:prstGeom prst="rect">
            <a:avLst/>
          </a:prstGeom>
          <a:noFill/>
          <a:ln>
            <a:noFill/>
          </a:ln>
        </p:spPr>
        <p:txBody>
          <a:bodyPr lIns="91425" tIns="91425" rIns="91425" bIns="91425" anchor="t" anchorCtr="0">
            <a:noAutofit/>
          </a:bodyPr>
          <a:lstStyle/>
          <a:p>
            <a:pPr lvl="0" rtl="0">
              <a:spcBef>
                <a:spcPts val="0"/>
              </a:spcBef>
              <a:buNone/>
            </a:pPr>
            <a:r>
              <a:rPr lang="en"/>
              <a:t>480 </a:t>
            </a:r>
            <a:r>
              <a:rPr lang="en">
                <a:solidFill>
                  <a:schemeClr val="dk1"/>
                </a:solidFill>
                <a:latin typeface="Verdana"/>
                <a:ea typeface="Verdana"/>
                <a:cs typeface="Verdana"/>
                <a:sym typeface="Verdana"/>
              </a:rPr>
              <a:t>μ</a:t>
            </a:r>
            <a:r>
              <a:rPr lang="en">
                <a:solidFill>
                  <a:schemeClr val="dk1"/>
                </a:solidFill>
              </a:rPr>
              <a:t>l H20</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title"/>
          </p:nvPr>
        </p:nvSpPr>
        <p:spPr>
          <a:xfrm>
            <a:off x="250725" y="269175"/>
            <a:ext cx="8520599" cy="613200"/>
          </a:xfrm>
          <a:prstGeom prst="rect">
            <a:avLst/>
          </a:prstGeom>
        </p:spPr>
        <p:txBody>
          <a:bodyPr lIns="91425" tIns="91425" rIns="91425" bIns="91425" anchor="t" anchorCtr="0">
            <a:noAutofit/>
          </a:bodyPr>
          <a:lstStyle/>
          <a:p>
            <a:pPr lvl="0">
              <a:spcBef>
                <a:spcPts val="0"/>
              </a:spcBef>
              <a:buNone/>
            </a:pPr>
            <a:r>
              <a:rPr lang="en"/>
              <a:t>Catalase Assay: Reaction</a:t>
            </a:r>
          </a:p>
        </p:txBody>
      </p:sp>
      <p:sp>
        <p:nvSpPr>
          <p:cNvPr id="229" name="Shape 229"/>
          <p:cNvSpPr txBox="1">
            <a:spLocks noGrp="1"/>
          </p:cNvSpPr>
          <p:nvPr>
            <p:ph type="body" idx="2"/>
          </p:nvPr>
        </p:nvSpPr>
        <p:spPr>
          <a:xfrm>
            <a:off x="509225" y="1046100"/>
            <a:ext cx="1731000" cy="1266300"/>
          </a:xfrm>
          <a:prstGeom prst="rect">
            <a:avLst/>
          </a:prstGeom>
        </p:spPr>
        <p:txBody>
          <a:bodyPr lIns="91425" tIns="91425" rIns="91425" bIns="91425" anchor="t" anchorCtr="0">
            <a:noAutofit/>
          </a:bodyPr>
          <a:lstStyle/>
          <a:p>
            <a:pPr lvl="0" rtl="0">
              <a:spcBef>
                <a:spcPts val="0"/>
              </a:spcBef>
              <a:buNone/>
            </a:pPr>
            <a:endParaRPr/>
          </a:p>
          <a:p>
            <a:pPr lvl="0">
              <a:spcBef>
                <a:spcPts val="0"/>
              </a:spcBef>
              <a:buNone/>
            </a:pPr>
            <a:endParaRPr/>
          </a:p>
        </p:txBody>
      </p:sp>
      <p:pic>
        <p:nvPicPr>
          <p:cNvPr id="230" name="Shape 230"/>
          <p:cNvPicPr preferRelativeResize="0"/>
          <p:nvPr/>
        </p:nvPicPr>
        <p:blipFill>
          <a:blip r:embed="rId3">
            <a:alphaModFix/>
          </a:blip>
          <a:stretch>
            <a:fillRect/>
          </a:stretch>
        </p:blipFill>
        <p:spPr>
          <a:xfrm>
            <a:off x="517187" y="3022312"/>
            <a:ext cx="530550" cy="1308700"/>
          </a:xfrm>
          <a:prstGeom prst="rect">
            <a:avLst/>
          </a:prstGeom>
          <a:noFill/>
          <a:ln>
            <a:noFill/>
          </a:ln>
        </p:spPr>
      </p:pic>
      <p:pic>
        <p:nvPicPr>
          <p:cNvPr id="231" name="Shape 231"/>
          <p:cNvPicPr preferRelativeResize="0"/>
          <p:nvPr/>
        </p:nvPicPr>
        <p:blipFill>
          <a:blip r:embed="rId3">
            <a:alphaModFix/>
          </a:blip>
          <a:stretch>
            <a:fillRect/>
          </a:stretch>
        </p:blipFill>
        <p:spPr>
          <a:xfrm>
            <a:off x="2195062" y="3022312"/>
            <a:ext cx="530550" cy="1308700"/>
          </a:xfrm>
          <a:prstGeom prst="rect">
            <a:avLst/>
          </a:prstGeom>
          <a:noFill/>
          <a:ln>
            <a:noFill/>
          </a:ln>
        </p:spPr>
      </p:pic>
      <p:pic>
        <p:nvPicPr>
          <p:cNvPr id="232" name="Shape 232"/>
          <p:cNvPicPr preferRelativeResize="0"/>
          <p:nvPr/>
        </p:nvPicPr>
        <p:blipFill>
          <a:blip r:embed="rId3">
            <a:alphaModFix/>
          </a:blip>
          <a:stretch>
            <a:fillRect/>
          </a:stretch>
        </p:blipFill>
        <p:spPr>
          <a:xfrm>
            <a:off x="1356125" y="3022312"/>
            <a:ext cx="530550" cy="1308700"/>
          </a:xfrm>
          <a:prstGeom prst="rect">
            <a:avLst/>
          </a:prstGeom>
          <a:noFill/>
          <a:ln>
            <a:noFill/>
          </a:ln>
        </p:spPr>
      </p:pic>
      <p:pic>
        <p:nvPicPr>
          <p:cNvPr id="233" name="Shape 233"/>
          <p:cNvPicPr preferRelativeResize="0"/>
          <p:nvPr/>
        </p:nvPicPr>
        <p:blipFill>
          <a:blip r:embed="rId3">
            <a:alphaModFix/>
          </a:blip>
          <a:stretch>
            <a:fillRect/>
          </a:stretch>
        </p:blipFill>
        <p:spPr>
          <a:xfrm>
            <a:off x="3939912" y="3022312"/>
            <a:ext cx="530550" cy="1308700"/>
          </a:xfrm>
          <a:prstGeom prst="rect">
            <a:avLst/>
          </a:prstGeom>
          <a:noFill/>
          <a:ln>
            <a:noFill/>
          </a:ln>
        </p:spPr>
      </p:pic>
      <p:pic>
        <p:nvPicPr>
          <p:cNvPr id="234" name="Shape 234"/>
          <p:cNvPicPr preferRelativeResize="0"/>
          <p:nvPr/>
        </p:nvPicPr>
        <p:blipFill>
          <a:blip r:embed="rId3">
            <a:alphaModFix/>
          </a:blip>
          <a:stretch>
            <a:fillRect/>
          </a:stretch>
        </p:blipFill>
        <p:spPr>
          <a:xfrm>
            <a:off x="3139512" y="3022312"/>
            <a:ext cx="530550" cy="1308700"/>
          </a:xfrm>
          <a:prstGeom prst="rect">
            <a:avLst/>
          </a:prstGeom>
          <a:noFill/>
          <a:ln>
            <a:noFill/>
          </a:ln>
        </p:spPr>
      </p:pic>
      <p:pic>
        <p:nvPicPr>
          <p:cNvPr id="235" name="Shape 235"/>
          <p:cNvPicPr preferRelativeResize="0"/>
          <p:nvPr/>
        </p:nvPicPr>
        <p:blipFill>
          <a:blip r:embed="rId3">
            <a:alphaModFix/>
          </a:blip>
          <a:stretch>
            <a:fillRect/>
          </a:stretch>
        </p:blipFill>
        <p:spPr>
          <a:xfrm>
            <a:off x="7476387" y="3022312"/>
            <a:ext cx="530550" cy="1308700"/>
          </a:xfrm>
          <a:prstGeom prst="rect">
            <a:avLst/>
          </a:prstGeom>
          <a:noFill/>
          <a:ln>
            <a:noFill/>
          </a:ln>
        </p:spPr>
      </p:pic>
      <p:pic>
        <p:nvPicPr>
          <p:cNvPr id="236" name="Shape 236"/>
          <p:cNvPicPr preferRelativeResize="0"/>
          <p:nvPr/>
        </p:nvPicPr>
        <p:blipFill>
          <a:blip r:embed="rId3">
            <a:alphaModFix/>
          </a:blip>
          <a:stretch>
            <a:fillRect/>
          </a:stretch>
        </p:blipFill>
        <p:spPr>
          <a:xfrm>
            <a:off x="6575525" y="3022312"/>
            <a:ext cx="530550" cy="1308700"/>
          </a:xfrm>
          <a:prstGeom prst="rect">
            <a:avLst/>
          </a:prstGeom>
          <a:noFill/>
          <a:ln>
            <a:noFill/>
          </a:ln>
        </p:spPr>
      </p:pic>
      <p:pic>
        <p:nvPicPr>
          <p:cNvPr id="237" name="Shape 237"/>
          <p:cNvPicPr preferRelativeResize="0"/>
          <p:nvPr/>
        </p:nvPicPr>
        <p:blipFill>
          <a:blip r:embed="rId3">
            <a:alphaModFix/>
          </a:blip>
          <a:stretch>
            <a:fillRect/>
          </a:stretch>
        </p:blipFill>
        <p:spPr>
          <a:xfrm>
            <a:off x="5643262" y="3022325"/>
            <a:ext cx="530550" cy="1308700"/>
          </a:xfrm>
          <a:prstGeom prst="rect">
            <a:avLst/>
          </a:prstGeom>
          <a:noFill/>
          <a:ln>
            <a:noFill/>
          </a:ln>
        </p:spPr>
      </p:pic>
      <p:pic>
        <p:nvPicPr>
          <p:cNvPr id="238" name="Shape 238"/>
          <p:cNvPicPr preferRelativeResize="0"/>
          <p:nvPr/>
        </p:nvPicPr>
        <p:blipFill>
          <a:blip r:embed="rId3">
            <a:alphaModFix/>
          </a:blip>
          <a:stretch>
            <a:fillRect/>
          </a:stretch>
        </p:blipFill>
        <p:spPr>
          <a:xfrm>
            <a:off x="4807287" y="3022312"/>
            <a:ext cx="530550" cy="1308700"/>
          </a:xfrm>
          <a:prstGeom prst="rect">
            <a:avLst/>
          </a:prstGeom>
          <a:noFill/>
          <a:ln>
            <a:noFill/>
          </a:ln>
        </p:spPr>
      </p:pic>
      <p:sp>
        <p:nvSpPr>
          <p:cNvPr id="239" name="Shape 239"/>
          <p:cNvSpPr txBox="1"/>
          <p:nvPr/>
        </p:nvSpPr>
        <p:spPr>
          <a:xfrm>
            <a:off x="3117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225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0" name="Shape 240"/>
          <p:cNvSpPr txBox="1"/>
          <p:nvPr/>
        </p:nvSpPr>
        <p:spPr>
          <a:xfrm>
            <a:off x="11389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225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1" name="Shape 241"/>
          <p:cNvSpPr txBox="1"/>
          <p:nvPr/>
        </p:nvSpPr>
        <p:spPr>
          <a:xfrm>
            <a:off x="20093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225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2" name="Shape 242"/>
          <p:cNvSpPr txBox="1"/>
          <p:nvPr/>
        </p:nvSpPr>
        <p:spPr>
          <a:xfrm>
            <a:off x="28288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3" name="Shape 243"/>
          <p:cNvSpPr txBox="1"/>
          <p:nvPr/>
        </p:nvSpPr>
        <p:spPr>
          <a:xfrm>
            <a:off x="37069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4" name="Shape 244"/>
          <p:cNvSpPr txBox="1"/>
          <p:nvPr/>
        </p:nvSpPr>
        <p:spPr>
          <a:xfrm>
            <a:off x="4644437"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5" name="Shape 245"/>
          <p:cNvSpPr txBox="1"/>
          <p:nvPr/>
        </p:nvSpPr>
        <p:spPr>
          <a:xfrm>
            <a:off x="559165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6" name="Shape 246"/>
          <p:cNvSpPr txBox="1"/>
          <p:nvPr/>
        </p:nvSpPr>
        <p:spPr>
          <a:xfrm>
            <a:off x="6460075"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7" name="Shape 247"/>
          <p:cNvSpPr txBox="1"/>
          <p:nvPr/>
        </p:nvSpPr>
        <p:spPr>
          <a:xfrm>
            <a:off x="74764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248" name="Shape 248"/>
          <p:cNvSpPr txBox="1"/>
          <p:nvPr/>
        </p:nvSpPr>
        <p:spPr>
          <a:xfrm>
            <a:off x="31170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49" name="Shape 249"/>
          <p:cNvSpPr txBox="1"/>
          <p:nvPr/>
        </p:nvSpPr>
        <p:spPr>
          <a:xfrm>
            <a:off x="464100" y="4909625"/>
            <a:ext cx="1152000" cy="254399"/>
          </a:xfrm>
          <a:prstGeom prst="rect">
            <a:avLst/>
          </a:prstGeom>
          <a:noFill/>
          <a:ln>
            <a:noFill/>
          </a:ln>
        </p:spPr>
        <p:txBody>
          <a:bodyPr lIns="91425" tIns="91425" rIns="91425" bIns="91425" anchor="t" anchorCtr="0">
            <a:noAutofit/>
          </a:bodyPr>
          <a:lstStyle/>
          <a:p>
            <a:pPr lvl="0" rtl="0">
              <a:spcBef>
                <a:spcPts val="0"/>
              </a:spcBef>
              <a:buNone/>
            </a:pPr>
            <a:endParaRPr sz="1100"/>
          </a:p>
        </p:txBody>
      </p:sp>
      <p:sp>
        <p:nvSpPr>
          <p:cNvPr id="250" name="Shape 250"/>
          <p:cNvSpPr txBox="1"/>
          <p:nvPr/>
        </p:nvSpPr>
        <p:spPr>
          <a:xfrm>
            <a:off x="113890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1" name="Shape 251"/>
          <p:cNvSpPr txBox="1"/>
          <p:nvPr/>
        </p:nvSpPr>
        <p:spPr>
          <a:xfrm>
            <a:off x="2046125"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2" name="Shape 252"/>
          <p:cNvSpPr txBox="1"/>
          <p:nvPr/>
        </p:nvSpPr>
        <p:spPr>
          <a:xfrm>
            <a:off x="2828825"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3" name="Shape 253"/>
          <p:cNvSpPr txBox="1"/>
          <p:nvPr/>
        </p:nvSpPr>
        <p:spPr>
          <a:xfrm>
            <a:off x="378055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4" name="Shape 254"/>
          <p:cNvSpPr txBox="1"/>
          <p:nvPr/>
        </p:nvSpPr>
        <p:spPr>
          <a:xfrm>
            <a:off x="464445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5" name="Shape 255"/>
          <p:cNvSpPr txBox="1"/>
          <p:nvPr/>
        </p:nvSpPr>
        <p:spPr>
          <a:xfrm>
            <a:off x="559165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6" name="Shape 256"/>
          <p:cNvSpPr txBox="1"/>
          <p:nvPr/>
        </p:nvSpPr>
        <p:spPr>
          <a:xfrm>
            <a:off x="6460075"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7" name="Shape 257"/>
          <p:cNvSpPr txBox="1"/>
          <p:nvPr/>
        </p:nvSpPr>
        <p:spPr>
          <a:xfrm>
            <a:off x="740275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258" name="Shape 258"/>
          <p:cNvSpPr txBox="1"/>
          <p:nvPr/>
        </p:nvSpPr>
        <p:spPr>
          <a:xfrm>
            <a:off x="2097887"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259" name="Shape 259"/>
          <p:cNvSpPr txBox="1"/>
          <p:nvPr/>
        </p:nvSpPr>
        <p:spPr>
          <a:xfrm>
            <a:off x="1333775"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260" name="Shape 260"/>
          <p:cNvSpPr txBox="1"/>
          <p:nvPr/>
        </p:nvSpPr>
        <p:spPr>
          <a:xfrm>
            <a:off x="3823475"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400 X CE</a:t>
            </a:r>
          </a:p>
        </p:txBody>
      </p:sp>
      <p:sp>
        <p:nvSpPr>
          <p:cNvPr id="261" name="Shape 261"/>
          <p:cNvSpPr txBox="1"/>
          <p:nvPr/>
        </p:nvSpPr>
        <p:spPr>
          <a:xfrm>
            <a:off x="3018912" y="332800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CE</a:t>
            </a:r>
          </a:p>
        </p:txBody>
      </p:sp>
      <p:sp>
        <p:nvSpPr>
          <p:cNvPr id="262" name="Shape 262"/>
          <p:cNvSpPr txBox="1"/>
          <p:nvPr/>
        </p:nvSpPr>
        <p:spPr>
          <a:xfrm>
            <a:off x="6517987"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400 X C</a:t>
            </a:r>
          </a:p>
        </p:txBody>
      </p:sp>
      <p:sp>
        <p:nvSpPr>
          <p:cNvPr id="263" name="Shape 263"/>
          <p:cNvSpPr txBox="1"/>
          <p:nvPr/>
        </p:nvSpPr>
        <p:spPr>
          <a:xfrm>
            <a:off x="7419524" y="330025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10000X C</a:t>
            </a:r>
          </a:p>
        </p:txBody>
      </p:sp>
      <p:sp>
        <p:nvSpPr>
          <p:cNvPr id="264" name="Shape 264"/>
          <p:cNvSpPr txBox="1"/>
          <p:nvPr/>
        </p:nvSpPr>
        <p:spPr>
          <a:xfrm>
            <a:off x="4657376" y="3328000"/>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CE</a:t>
            </a:r>
          </a:p>
        </p:txBody>
      </p:sp>
      <p:sp>
        <p:nvSpPr>
          <p:cNvPr id="265" name="Shape 265"/>
          <p:cNvSpPr txBox="1"/>
          <p:nvPr/>
        </p:nvSpPr>
        <p:spPr>
          <a:xfrm>
            <a:off x="5616450"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a:t>
            </a:r>
          </a:p>
        </p:txBody>
      </p:sp>
      <p:sp>
        <p:nvSpPr>
          <p:cNvPr id="266" name="Shape 266"/>
          <p:cNvSpPr txBox="1"/>
          <p:nvPr/>
        </p:nvSpPr>
        <p:spPr>
          <a:xfrm>
            <a:off x="358112" y="332800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pic>
        <p:nvPicPr>
          <p:cNvPr id="267" name="Shape 267"/>
          <p:cNvPicPr preferRelativeResize="0"/>
          <p:nvPr/>
        </p:nvPicPr>
        <p:blipFill>
          <a:blip r:embed="rId3">
            <a:alphaModFix/>
          </a:blip>
          <a:stretch>
            <a:fillRect/>
          </a:stretch>
        </p:blipFill>
        <p:spPr>
          <a:xfrm>
            <a:off x="3139512" y="1156199"/>
            <a:ext cx="530550" cy="1308700"/>
          </a:xfrm>
          <a:prstGeom prst="rect">
            <a:avLst/>
          </a:prstGeom>
          <a:noFill/>
          <a:ln>
            <a:noFill/>
          </a:ln>
        </p:spPr>
      </p:pic>
      <p:pic>
        <p:nvPicPr>
          <p:cNvPr id="268" name="Shape 268"/>
          <p:cNvPicPr preferRelativeResize="0"/>
          <p:nvPr/>
        </p:nvPicPr>
        <p:blipFill>
          <a:blip r:embed="rId3">
            <a:alphaModFix/>
          </a:blip>
          <a:stretch>
            <a:fillRect/>
          </a:stretch>
        </p:blipFill>
        <p:spPr>
          <a:xfrm>
            <a:off x="3973387" y="1129304"/>
            <a:ext cx="530550" cy="1308670"/>
          </a:xfrm>
          <a:prstGeom prst="rect">
            <a:avLst/>
          </a:prstGeom>
          <a:noFill/>
          <a:ln>
            <a:noFill/>
          </a:ln>
        </p:spPr>
      </p:pic>
      <p:pic>
        <p:nvPicPr>
          <p:cNvPr id="269" name="Shape 269"/>
          <p:cNvPicPr preferRelativeResize="0"/>
          <p:nvPr/>
        </p:nvPicPr>
        <p:blipFill>
          <a:blip r:embed="rId3">
            <a:alphaModFix/>
          </a:blip>
          <a:stretch>
            <a:fillRect/>
          </a:stretch>
        </p:blipFill>
        <p:spPr>
          <a:xfrm>
            <a:off x="4807275" y="1184789"/>
            <a:ext cx="530550" cy="1308685"/>
          </a:xfrm>
          <a:prstGeom prst="rect">
            <a:avLst/>
          </a:prstGeom>
          <a:noFill/>
          <a:ln>
            <a:noFill/>
          </a:ln>
        </p:spPr>
      </p:pic>
      <p:sp>
        <p:nvSpPr>
          <p:cNvPr id="270" name="Shape 270"/>
          <p:cNvSpPr txBox="1"/>
          <p:nvPr/>
        </p:nvSpPr>
        <p:spPr>
          <a:xfrm>
            <a:off x="3018912" y="14333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CE</a:t>
            </a:r>
          </a:p>
        </p:txBody>
      </p:sp>
      <p:sp>
        <p:nvSpPr>
          <p:cNvPr id="271" name="Shape 271"/>
          <p:cNvSpPr txBox="1"/>
          <p:nvPr/>
        </p:nvSpPr>
        <p:spPr>
          <a:xfrm>
            <a:off x="3867700" y="1433375"/>
            <a:ext cx="830400" cy="107100"/>
          </a:xfrm>
          <a:prstGeom prst="rect">
            <a:avLst/>
          </a:prstGeom>
          <a:noFill/>
          <a:ln>
            <a:noFill/>
          </a:ln>
        </p:spPr>
        <p:txBody>
          <a:bodyPr lIns="91425" tIns="91425" rIns="91425" bIns="91425" anchor="t" anchorCtr="0">
            <a:noAutofit/>
          </a:bodyPr>
          <a:lstStyle/>
          <a:p>
            <a:pPr lvl="0" rtl="0">
              <a:spcBef>
                <a:spcPts val="0"/>
              </a:spcBef>
              <a:buNone/>
            </a:pPr>
            <a:r>
              <a:rPr lang="en" sz="1800" b="1"/>
              <a:t>400 X CE</a:t>
            </a:r>
          </a:p>
        </p:txBody>
      </p:sp>
      <p:sp>
        <p:nvSpPr>
          <p:cNvPr id="272" name="Shape 272"/>
          <p:cNvSpPr txBox="1"/>
          <p:nvPr/>
        </p:nvSpPr>
        <p:spPr>
          <a:xfrm>
            <a:off x="4628025" y="1413275"/>
            <a:ext cx="1152000" cy="147300"/>
          </a:xfrm>
          <a:prstGeom prst="rect">
            <a:avLst/>
          </a:prstGeom>
          <a:noFill/>
          <a:ln>
            <a:noFill/>
          </a:ln>
        </p:spPr>
        <p:txBody>
          <a:bodyPr lIns="91425" tIns="91425" rIns="91425" bIns="91425" anchor="t" anchorCtr="0">
            <a:noAutofit/>
          </a:bodyPr>
          <a:lstStyle/>
          <a:p>
            <a:pPr lvl="0" rtl="0">
              <a:spcBef>
                <a:spcPts val="0"/>
              </a:spcBef>
              <a:buNone/>
            </a:pPr>
            <a:r>
              <a:rPr lang="en" sz="1800" b="1"/>
              <a:t>10000 X CE</a:t>
            </a:r>
          </a:p>
        </p:txBody>
      </p:sp>
      <p:pic>
        <p:nvPicPr>
          <p:cNvPr id="273" name="Shape 273"/>
          <p:cNvPicPr preferRelativeResize="0"/>
          <p:nvPr/>
        </p:nvPicPr>
        <p:blipFill>
          <a:blip r:embed="rId3">
            <a:alphaModFix/>
          </a:blip>
          <a:stretch>
            <a:fillRect/>
          </a:stretch>
        </p:blipFill>
        <p:spPr>
          <a:xfrm>
            <a:off x="5792725" y="1184787"/>
            <a:ext cx="530550" cy="1308700"/>
          </a:xfrm>
          <a:prstGeom prst="rect">
            <a:avLst/>
          </a:prstGeom>
          <a:noFill/>
          <a:ln>
            <a:noFill/>
          </a:ln>
        </p:spPr>
      </p:pic>
      <p:pic>
        <p:nvPicPr>
          <p:cNvPr id="274" name="Shape 274"/>
          <p:cNvPicPr preferRelativeResize="0"/>
          <p:nvPr/>
        </p:nvPicPr>
        <p:blipFill>
          <a:blip r:embed="rId3">
            <a:alphaModFix/>
          </a:blip>
          <a:stretch>
            <a:fillRect/>
          </a:stretch>
        </p:blipFill>
        <p:spPr>
          <a:xfrm>
            <a:off x="6675487" y="1184804"/>
            <a:ext cx="530550" cy="1308670"/>
          </a:xfrm>
          <a:prstGeom prst="rect">
            <a:avLst/>
          </a:prstGeom>
          <a:noFill/>
          <a:ln>
            <a:noFill/>
          </a:ln>
        </p:spPr>
      </p:pic>
      <p:pic>
        <p:nvPicPr>
          <p:cNvPr id="275" name="Shape 275"/>
          <p:cNvPicPr preferRelativeResize="0"/>
          <p:nvPr/>
        </p:nvPicPr>
        <p:blipFill>
          <a:blip r:embed="rId3">
            <a:alphaModFix/>
          </a:blip>
          <a:stretch>
            <a:fillRect/>
          </a:stretch>
        </p:blipFill>
        <p:spPr>
          <a:xfrm>
            <a:off x="7612075" y="1184789"/>
            <a:ext cx="530550" cy="1308685"/>
          </a:xfrm>
          <a:prstGeom prst="rect">
            <a:avLst/>
          </a:prstGeom>
          <a:noFill/>
          <a:ln>
            <a:noFill/>
          </a:ln>
        </p:spPr>
      </p:pic>
      <p:sp>
        <p:nvSpPr>
          <p:cNvPr id="276" name="Shape 276"/>
          <p:cNvSpPr txBox="1"/>
          <p:nvPr/>
        </p:nvSpPr>
        <p:spPr>
          <a:xfrm>
            <a:off x="5812550" y="14333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a:t>
            </a:r>
          </a:p>
        </p:txBody>
      </p:sp>
      <p:sp>
        <p:nvSpPr>
          <p:cNvPr id="277" name="Shape 277"/>
          <p:cNvSpPr txBox="1"/>
          <p:nvPr/>
        </p:nvSpPr>
        <p:spPr>
          <a:xfrm>
            <a:off x="6552475" y="1413275"/>
            <a:ext cx="830400" cy="107100"/>
          </a:xfrm>
          <a:prstGeom prst="rect">
            <a:avLst/>
          </a:prstGeom>
          <a:noFill/>
          <a:ln>
            <a:noFill/>
          </a:ln>
        </p:spPr>
        <p:txBody>
          <a:bodyPr lIns="91425" tIns="91425" rIns="91425" bIns="91425" anchor="t" anchorCtr="0">
            <a:noAutofit/>
          </a:bodyPr>
          <a:lstStyle/>
          <a:p>
            <a:pPr lvl="0" rtl="0">
              <a:spcBef>
                <a:spcPts val="0"/>
              </a:spcBef>
              <a:buNone/>
            </a:pPr>
            <a:r>
              <a:rPr lang="en" sz="1800" b="1"/>
              <a:t>400 X C</a:t>
            </a:r>
          </a:p>
        </p:txBody>
      </p:sp>
      <p:sp>
        <p:nvSpPr>
          <p:cNvPr id="278" name="Shape 278"/>
          <p:cNvSpPr txBox="1"/>
          <p:nvPr/>
        </p:nvSpPr>
        <p:spPr>
          <a:xfrm>
            <a:off x="7417900" y="1486925"/>
            <a:ext cx="1152000" cy="147300"/>
          </a:xfrm>
          <a:prstGeom prst="rect">
            <a:avLst/>
          </a:prstGeom>
          <a:noFill/>
          <a:ln>
            <a:noFill/>
          </a:ln>
        </p:spPr>
        <p:txBody>
          <a:bodyPr lIns="91425" tIns="91425" rIns="91425" bIns="91425" anchor="t" anchorCtr="0">
            <a:noAutofit/>
          </a:bodyPr>
          <a:lstStyle/>
          <a:p>
            <a:pPr lvl="0" rtl="0">
              <a:spcBef>
                <a:spcPts val="0"/>
              </a:spcBef>
              <a:buNone/>
            </a:pPr>
            <a:r>
              <a:rPr lang="en" sz="1800" b="1"/>
              <a:t>10000 X C</a:t>
            </a:r>
          </a:p>
        </p:txBody>
      </p:sp>
      <p:sp>
        <p:nvSpPr>
          <p:cNvPr id="279" name="Shape 279"/>
          <p:cNvSpPr/>
          <p:nvPr/>
        </p:nvSpPr>
        <p:spPr>
          <a:xfrm>
            <a:off x="3288475" y="2616400"/>
            <a:ext cx="291299" cy="254399"/>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0" name="Shape 280"/>
          <p:cNvSpPr txBox="1"/>
          <p:nvPr/>
        </p:nvSpPr>
        <p:spPr>
          <a:xfrm flipH="1">
            <a:off x="3168925" y="2575441"/>
            <a:ext cx="530399" cy="336299"/>
          </a:xfrm>
          <a:prstGeom prst="rect">
            <a:avLst/>
          </a:prstGeom>
          <a:noFill/>
          <a:ln>
            <a:noFill/>
          </a:ln>
        </p:spPr>
        <p:txBody>
          <a:bodyPr lIns="91425" tIns="91425" rIns="91425" bIns="91425" anchor="t" anchorCtr="0">
            <a:noAutofit/>
          </a:bodyPr>
          <a:lstStyle/>
          <a:p>
            <a:pPr lvl="0" rtl="0">
              <a:spcBef>
                <a:spcPts val="0"/>
              </a:spcBef>
              <a:buNone/>
            </a:pPr>
            <a:r>
              <a:rPr lang="en" b="1"/>
              <a:t>6 </a:t>
            </a:r>
            <a:r>
              <a:rPr lang="en" b="1">
                <a:solidFill>
                  <a:schemeClr val="dk1"/>
                </a:solidFill>
                <a:latin typeface="Verdana"/>
                <a:ea typeface="Verdana"/>
                <a:cs typeface="Verdana"/>
                <a:sym typeface="Verdana"/>
              </a:rPr>
              <a:t>μ</a:t>
            </a:r>
            <a:r>
              <a:rPr lang="en" b="1">
                <a:solidFill>
                  <a:schemeClr val="dk1"/>
                </a:solidFill>
              </a:rPr>
              <a:t>l</a:t>
            </a:r>
            <a:r>
              <a:rPr lang="en" b="1"/>
              <a:t> </a:t>
            </a:r>
          </a:p>
        </p:txBody>
      </p:sp>
      <p:sp>
        <p:nvSpPr>
          <p:cNvPr id="281" name="Shape 281"/>
          <p:cNvSpPr/>
          <p:nvPr/>
        </p:nvSpPr>
        <p:spPr>
          <a:xfrm>
            <a:off x="5912350" y="2630700"/>
            <a:ext cx="291299" cy="254399"/>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2" name="Shape 282"/>
          <p:cNvSpPr/>
          <p:nvPr/>
        </p:nvSpPr>
        <p:spPr>
          <a:xfrm>
            <a:off x="6822025" y="2630687"/>
            <a:ext cx="291299" cy="254399"/>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3" name="Shape 283"/>
          <p:cNvSpPr/>
          <p:nvPr/>
        </p:nvSpPr>
        <p:spPr>
          <a:xfrm>
            <a:off x="7731700" y="2630687"/>
            <a:ext cx="291299" cy="254399"/>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4" name="Shape 284"/>
          <p:cNvSpPr/>
          <p:nvPr/>
        </p:nvSpPr>
        <p:spPr>
          <a:xfrm>
            <a:off x="4107700" y="2602937"/>
            <a:ext cx="291299" cy="254399"/>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5" name="Shape 285"/>
          <p:cNvSpPr/>
          <p:nvPr/>
        </p:nvSpPr>
        <p:spPr>
          <a:xfrm>
            <a:off x="5010025" y="2610375"/>
            <a:ext cx="291299" cy="254399"/>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86" name="Shape 286"/>
          <p:cNvSpPr txBox="1"/>
          <p:nvPr/>
        </p:nvSpPr>
        <p:spPr>
          <a:xfrm flipH="1">
            <a:off x="4029700" y="2561979"/>
            <a:ext cx="530399" cy="336299"/>
          </a:xfrm>
          <a:prstGeom prst="rect">
            <a:avLst/>
          </a:prstGeom>
          <a:noFill/>
          <a:ln>
            <a:noFill/>
          </a:ln>
        </p:spPr>
        <p:txBody>
          <a:bodyPr lIns="91425" tIns="91425" rIns="91425" bIns="91425" anchor="t" anchorCtr="0">
            <a:noAutofit/>
          </a:bodyPr>
          <a:lstStyle/>
          <a:p>
            <a:pPr lvl="0" rtl="0">
              <a:spcBef>
                <a:spcPts val="0"/>
              </a:spcBef>
              <a:buNone/>
            </a:pPr>
            <a:r>
              <a:rPr lang="en" b="1"/>
              <a:t>6 </a:t>
            </a:r>
            <a:r>
              <a:rPr lang="en" b="1">
                <a:solidFill>
                  <a:schemeClr val="dk1"/>
                </a:solidFill>
                <a:latin typeface="Verdana"/>
                <a:ea typeface="Verdana"/>
                <a:cs typeface="Verdana"/>
                <a:sym typeface="Verdana"/>
              </a:rPr>
              <a:t>μ</a:t>
            </a:r>
            <a:r>
              <a:rPr lang="en" b="1">
                <a:solidFill>
                  <a:schemeClr val="dk1"/>
                </a:solidFill>
              </a:rPr>
              <a:t>l</a:t>
            </a:r>
            <a:r>
              <a:rPr lang="en" b="1"/>
              <a:t> </a:t>
            </a:r>
          </a:p>
        </p:txBody>
      </p:sp>
      <p:sp>
        <p:nvSpPr>
          <p:cNvPr id="287" name="Shape 287"/>
          <p:cNvSpPr txBox="1"/>
          <p:nvPr/>
        </p:nvSpPr>
        <p:spPr>
          <a:xfrm flipH="1">
            <a:off x="4890475" y="2589729"/>
            <a:ext cx="530399" cy="336299"/>
          </a:xfrm>
          <a:prstGeom prst="rect">
            <a:avLst/>
          </a:prstGeom>
          <a:noFill/>
          <a:ln>
            <a:noFill/>
          </a:ln>
        </p:spPr>
        <p:txBody>
          <a:bodyPr lIns="91425" tIns="91425" rIns="91425" bIns="91425" anchor="t" anchorCtr="0">
            <a:noAutofit/>
          </a:bodyPr>
          <a:lstStyle/>
          <a:p>
            <a:pPr lvl="0" rtl="0">
              <a:spcBef>
                <a:spcPts val="0"/>
              </a:spcBef>
              <a:buNone/>
            </a:pPr>
            <a:r>
              <a:rPr lang="en" b="1"/>
              <a:t>6 </a:t>
            </a:r>
            <a:r>
              <a:rPr lang="en" b="1">
                <a:solidFill>
                  <a:schemeClr val="dk1"/>
                </a:solidFill>
                <a:latin typeface="Verdana"/>
                <a:ea typeface="Verdana"/>
                <a:cs typeface="Verdana"/>
                <a:sym typeface="Verdana"/>
              </a:rPr>
              <a:t>μ</a:t>
            </a:r>
            <a:r>
              <a:rPr lang="en" b="1">
                <a:solidFill>
                  <a:schemeClr val="dk1"/>
                </a:solidFill>
              </a:rPr>
              <a:t>l</a:t>
            </a:r>
            <a:r>
              <a:rPr lang="en"/>
              <a:t> </a:t>
            </a:r>
          </a:p>
        </p:txBody>
      </p:sp>
      <p:sp>
        <p:nvSpPr>
          <p:cNvPr id="288" name="Shape 288"/>
          <p:cNvSpPr txBox="1"/>
          <p:nvPr/>
        </p:nvSpPr>
        <p:spPr>
          <a:xfrm flipH="1">
            <a:off x="5796475" y="2589754"/>
            <a:ext cx="530399" cy="336299"/>
          </a:xfrm>
          <a:prstGeom prst="rect">
            <a:avLst/>
          </a:prstGeom>
          <a:noFill/>
          <a:ln>
            <a:noFill/>
          </a:ln>
        </p:spPr>
        <p:txBody>
          <a:bodyPr lIns="91425" tIns="91425" rIns="91425" bIns="91425" anchor="t" anchorCtr="0">
            <a:noAutofit/>
          </a:bodyPr>
          <a:lstStyle/>
          <a:p>
            <a:pPr lvl="0" rtl="0">
              <a:spcBef>
                <a:spcPts val="0"/>
              </a:spcBef>
              <a:buNone/>
            </a:pPr>
            <a:r>
              <a:rPr lang="en" b="1"/>
              <a:t>6 </a:t>
            </a:r>
            <a:r>
              <a:rPr lang="en" b="1">
                <a:solidFill>
                  <a:schemeClr val="dk1"/>
                </a:solidFill>
                <a:latin typeface="Verdana"/>
                <a:ea typeface="Verdana"/>
                <a:cs typeface="Verdana"/>
                <a:sym typeface="Verdana"/>
              </a:rPr>
              <a:t>μ</a:t>
            </a:r>
            <a:r>
              <a:rPr lang="en" b="1">
                <a:solidFill>
                  <a:schemeClr val="dk1"/>
                </a:solidFill>
              </a:rPr>
              <a:t>l</a:t>
            </a:r>
            <a:r>
              <a:rPr lang="en"/>
              <a:t> </a:t>
            </a:r>
          </a:p>
        </p:txBody>
      </p:sp>
      <p:sp>
        <p:nvSpPr>
          <p:cNvPr id="289" name="Shape 289"/>
          <p:cNvSpPr txBox="1"/>
          <p:nvPr/>
        </p:nvSpPr>
        <p:spPr>
          <a:xfrm flipH="1">
            <a:off x="6702475" y="2589729"/>
            <a:ext cx="530399" cy="336299"/>
          </a:xfrm>
          <a:prstGeom prst="rect">
            <a:avLst/>
          </a:prstGeom>
          <a:noFill/>
          <a:ln>
            <a:noFill/>
          </a:ln>
        </p:spPr>
        <p:txBody>
          <a:bodyPr lIns="91425" tIns="91425" rIns="91425" bIns="91425" anchor="t" anchorCtr="0">
            <a:noAutofit/>
          </a:bodyPr>
          <a:lstStyle/>
          <a:p>
            <a:pPr lvl="0" rtl="0">
              <a:spcBef>
                <a:spcPts val="0"/>
              </a:spcBef>
              <a:buNone/>
            </a:pPr>
            <a:r>
              <a:rPr lang="en" b="1"/>
              <a:t>6 </a:t>
            </a:r>
            <a:r>
              <a:rPr lang="en" b="1">
                <a:solidFill>
                  <a:schemeClr val="dk1"/>
                </a:solidFill>
                <a:latin typeface="Verdana"/>
                <a:ea typeface="Verdana"/>
                <a:cs typeface="Verdana"/>
                <a:sym typeface="Verdana"/>
              </a:rPr>
              <a:t>μ</a:t>
            </a:r>
            <a:r>
              <a:rPr lang="en" b="1">
                <a:solidFill>
                  <a:schemeClr val="dk1"/>
                </a:solidFill>
              </a:rPr>
              <a:t>l</a:t>
            </a:r>
            <a:r>
              <a:rPr lang="en"/>
              <a:t> </a:t>
            </a:r>
          </a:p>
        </p:txBody>
      </p:sp>
      <p:sp>
        <p:nvSpPr>
          <p:cNvPr id="290" name="Shape 290"/>
          <p:cNvSpPr txBox="1"/>
          <p:nvPr/>
        </p:nvSpPr>
        <p:spPr>
          <a:xfrm flipH="1">
            <a:off x="7612150" y="2589729"/>
            <a:ext cx="530399" cy="336299"/>
          </a:xfrm>
          <a:prstGeom prst="rect">
            <a:avLst/>
          </a:prstGeom>
          <a:noFill/>
          <a:ln>
            <a:noFill/>
          </a:ln>
        </p:spPr>
        <p:txBody>
          <a:bodyPr lIns="91425" tIns="91425" rIns="91425" bIns="91425" anchor="t" anchorCtr="0">
            <a:noAutofit/>
          </a:bodyPr>
          <a:lstStyle/>
          <a:p>
            <a:pPr lvl="0" rtl="0">
              <a:spcBef>
                <a:spcPts val="0"/>
              </a:spcBef>
              <a:buNone/>
            </a:pPr>
            <a:r>
              <a:rPr lang="en" b="1"/>
              <a:t>6 </a:t>
            </a:r>
            <a:r>
              <a:rPr lang="en" b="1">
                <a:solidFill>
                  <a:schemeClr val="dk1"/>
                </a:solidFill>
                <a:latin typeface="Verdana"/>
                <a:ea typeface="Verdana"/>
                <a:cs typeface="Verdana"/>
                <a:sym typeface="Verdana"/>
              </a:rPr>
              <a:t>μ</a:t>
            </a:r>
            <a:r>
              <a:rPr lang="en" b="1">
                <a:solidFill>
                  <a:schemeClr val="dk1"/>
                </a:solidFill>
              </a:rPr>
              <a:t>l</a:t>
            </a:r>
            <a:r>
              <a:rPr lang="en" b="1"/>
              <a:t> </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311700" y="181475"/>
            <a:ext cx="8520599" cy="613200"/>
          </a:xfrm>
          <a:prstGeom prst="rect">
            <a:avLst/>
          </a:prstGeom>
        </p:spPr>
        <p:txBody>
          <a:bodyPr lIns="91425" tIns="91425" rIns="91425" bIns="91425" anchor="t" anchorCtr="0">
            <a:noAutofit/>
          </a:bodyPr>
          <a:lstStyle/>
          <a:p>
            <a:pPr lvl="0">
              <a:spcBef>
                <a:spcPts val="0"/>
              </a:spcBef>
              <a:buNone/>
            </a:pPr>
            <a:r>
              <a:rPr lang="en"/>
              <a:t>Catalase Assay: Stop Solutions</a:t>
            </a:r>
          </a:p>
        </p:txBody>
      </p:sp>
      <p:pic>
        <p:nvPicPr>
          <p:cNvPr id="296" name="Shape 296"/>
          <p:cNvPicPr preferRelativeResize="0"/>
          <p:nvPr/>
        </p:nvPicPr>
        <p:blipFill>
          <a:blip r:embed="rId3">
            <a:alphaModFix/>
          </a:blip>
          <a:stretch>
            <a:fillRect/>
          </a:stretch>
        </p:blipFill>
        <p:spPr>
          <a:xfrm>
            <a:off x="517187" y="3022312"/>
            <a:ext cx="530550" cy="1308700"/>
          </a:xfrm>
          <a:prstGeom prst="rect">
            <a:avLst/>
          </a:prstGeom>
          <a:noFill/>
          <a:ln>
            <a:noFill/>
          </a:ln>
        </p:spPr>
      </p:pic>
      <p:pic>
        <p:nvPicPr>
          <p:cNvPr id="297" name="Shape 297"/>
          <p:cNvPicPr preferRelativeResize="0"/>
          <p:nvPr/>
        </p:nvPicPr>
        <p:blipFill>
          <a:blip r:embed="rId3">
            <a:alphaModFix/>
          </a:blip>
          <a:stretch>
            <a:fillRect/>
          </a:stretch>
        </p:blipFill>
        <p:spPr>
          <a:xfrm>
            <a:off x="2195062" y="3022312"/>
            <a:ext cx="530550" cy="1308700"/>
          </a:xfrm>
          <a:prstGeom prst="rect">
            <a:avLst/>
          </a:prstGeom>
          <a:noFill/>
          <a:ln>
            <a:noFill/>
          </a:ln>
        </p:spPr>
      </p:pic>
      <p:pic>
        <p:nvPicPr>
          <p:cNvPr id="298" name="Shape 298"/>
          <p:cNvPicPr preferRelativeResize="0"/>
          <p:nvPr/>
        </p:nvPicPr>
        <p:blipFill>
          <a:blip r:embed="rId3">
            <a:alphaModFix/>
          </a:blip>
          <a:stretch>
            <a:fillRect/>
          </a:stretch>
        </p:blipFill>
        <p:spPr>
          <a:xfrm>
            <a:off x="1356125" y="3022312"/>
            <a:ext cx="530550" cy="1308700"/>
          </a:xfrm>
          <a:prstGeom prst="rect">
            <a:avLst/>
          </a:prstGeom>
          <a:noFill/>
          <a:ln>
            <a:noFill/>
          </a:ln>
        </p:spPr>
      </p:pic>
      <p:pic>
        <p:nvPicPr>
          <p:cNvPr id="299" name="Shape 299"/>
          <p:cNvPicPr preferRelativeResize="0"/>
          <p:nvPr/>
        </p:nvPicPr>
        <p:blipFill>
          <a:blip r:embed="rId3">
            <a:alphaModFix/>
          </a:blip>
          <a:stretch>
            <a:fillRect/>
          </a:stretch>
        </p:blipFill>
        <p:spPr>
          <a:xfrm>
            <a:off x="3939912" y="3022312"/>
            <a:ext cx="530550" cy="1308700"/>
          </a:xfrm>
          <a:prstGeom prst="rect">
            <a:avLst/>
          </a:prstGeom>
          <a:noFill/>
          <a:ln>
            <a:noFill/>
          </a:ln>
        </p:spPr>
      </p:pic>
      <p:pic>
        <p:nvPicPr>
          <p:cNvPr id="300" name="Shape 300"/>
          <p:cNvPicPr preferRelativeResize="0"/>
          <p:nvPr/>
        </p:nvPicPr>
        <p:blipFill>
          <a:blip r:embed="rId3">
            <a:alphaModFix/>
          </a:blip>
          <a:stretch>
            <a:fillRect/>
          </a:stretch>
        </p:blipFill>
        <p:spPr>
          <a:xfrm>
            <a:off x="3139512" y="3022312"/>
            <a:ext cx="530550" cy="1308700"/>
          </a:xfrm>
          <a:prstGeom prst="rect">
            <a:avLst/>
          </a:prstGeom>
          <a:noFill/>
          <a:ln>
            <a:noFill/>
          </a:ln>
        </p:spPr>
      </p:pic>
      <p:pic>
        <p:nvPicPr>
          <p:cNvPr id="301" name="Shape 301"/>
          <p:cNvPicPr preferRelativeResize="0"/>
          <p:nvPr/>
        </p:nvPicPr>
        <p:blipFill>
          <a:blip r:embed="rId3">
            <a:alphaModFix/>
          </a:blip>
          <a:stretch>
            <a:fillRect/>
          </a:stretch>
        </p:blipFill>
        <p:spPr>
          <a:xfrm>
            <a:off x="7476387" y="3022312"/>
            <a:ext cx="530550" cy="1308700"/>
          </a:xfrm>
          <a:prstGeom prst="rect">
            <a:avLst/>
          </a:prstGeom>
          <a:noFill/>
          <a:ln>
            <a:noFill/>
          </a:ln>
        </p:spPr>
      </p:pic>
      <p:pic>
        <p:nvPicPr>
          <p:cNvPr id="302" name="Shape 302"/>
          <p:cNvPicPr preferRelativeResize="0"/>
          <p:nvPr/>
        </p:nvPicPr>
        <p:blipFill>
          <a:blip r:embed="rId3">
            <a:alphaModFix/>
          </a:blip>
          <a:stretch>
            <a:fillRect/>
          </a:stretch>
        </p:blipFill>
        <p:spPr>
          <a:xfrm>
            <a:off x="6575525" y="3022312"/>
            <a:ext cx="530550" cy="1308700"/>
          </a:xfrm>
          <a:prstGeom prst="rect">
            <a:avLst/>
          </a:prstGeom>
          <a:noFill/>
          <a:ln>
            <a:noFill/>
          </a:ln>
        </p:spPr>
      </p:pic>
      <p:pic>
        <p:nvPicPr>
          <p:cNvPr id="303" name="Shape 303"/>
          <p:cNvPicPr preferRelativeResize="0"/>
          <p:nvPr/>
        </p:nvPicPr>
        <p:blipFill>
          <a:blip r:embed="rId3">
            <a:alphaModFix/>
          </a:blip>
          <a:stretch>
            <a:fillRect/>
          </a:stretch>
        </p:blipFill>
        <p:spPr>
          <a:xfrm>
            <a:off x="5643262" y="3022325"/>
            <a:ext cx="530550" cy="1308700"/>
          </a:xfrm>
          <a:prstGeom prst="rect">
            <a:avLst/>
          </a:prstGeom>
          <a:noFill/>
          <a:ln>
            <a:noFill/>
          </a:ln>
        </p:spPr>
      </p:pic>
      <p:pic>
        <p:nvPicPr>
          <p:cNvPr id="304" name="Shape 304"/>
          <p:cNvPicPr preferRelativeResize="0"/>
          <p:nvPr/>
        </p:nvPicPr>
        <p:blipFill>
          <a:blip r:embed="rId3">
            <a:alphaModFix/>
          </a:blip>
          <a:stretch>
            <a:fillRect/>
          </a:stretch>
        </p:blipFill>
        <p:spPr>
          <a:xfrm>
            <a:off x="4807287" y="3022312"/>
            <a:ext cx="530550" cy="1308700"/>
          </a:xfrm>
          <a:prstGeom prst="rect">
            <a:avLst/>
          </a:prstGeom>
          <a:noFill/>
          <a:ln>
            <a:noFill/>
          </a:ln>
        </p:spPr>
      </p:pic>
      <p:sp>
        <p:nvSpPr>
          <p:cNvPr id="305" name="Shape 305"/>
          <p:cNvSpPr txBox="1"/>
          <p:nvPr/>
        </p:nvSpPr>
        <p:spPr>
          <a:xfrm>
            <a:off x="3117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06" name="Shape 306"/>
          <p:cNvSpPr txBox="1"/>
          <p:nvPr/>
        </p:nvSpPr>
        <p:spPr>
          <a:xfrm>
            <a:off x="11389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07" name="Shape 307"/>
          <p:cNvSpPr txBox="1"/>
          <p:nvPr/>
        </p:nvSpPr>
        <p:spPr>
          <a:xfrm>
            <a:off x="20093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08" name="Shape 308"/>
          <p:cNvSpPr txBox="1"/>
          <p:nvPr/>
        </p:nvSpPr>
        <p:spPr>
          <a:xfrm>
            <a:off x="28288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09" name="Shape 309"/>
          <p:cNvSpPr txBox="1"/>
          <p:nvPr/>
        </p:nvSpPr>
        <p:spPr>
          <a:xfrm>
            <a:off x="37069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10" name="Shape 310"/>
          <p:cNvSpPr txBox="1"/>
          <p:nvPr/>
        </p:nvSpPr>
        <p:spPr>
          <a:xfrm>
            <a:off x="4644437"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11" name="Shape 311"/>
          <p:cNvSpPr txBox="1"/>
          <p:nvPr/>
        </p:nvSpPr>
        <p:spPr>
          <a:xfrm>
            <a:off x="559165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12" name="Shape 312"/>
          <p:cNvSpPr txBox="1"/>
          <p:nvPr/>
        </p:nvSpPr>
        <p:spPr>
          <a:xfrm>
            <a:off x="6460075"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13" name="Shape 313"/>
          <p:cNvSpPr txBox="1"/>
          <p:nvPr/>
        </p:nvSpPr>
        <p:spPr>
          <a:xfrm>
            <a:off x="7476400" y="44169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14" name="Shape 314"/>
          <p:cNvSpPr txBox="1"/>
          <p:nvPr/>
        </p:nvSpPr>
        <p:spPr>
          <a:xfrm>
            <a:off x="31170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15" name="Shape 315"/>
          <p:cNvSpPr txBox="1"/>
          <p:nvPr/>
        </p:nvSpPr>
        <p:spPr>
          <a:xfrm>
            <a:off x="2290900" y="2052037"/>
            <a:ext cx="1152000" cy="254399"/>
          </a:xfrm>
          <a:prstGeom prst="rect">
            <a:avLst/>
          </a:prstGeom>
          <a:noFill/>
          <a:ln>
            <a:noFill/>
          </a:ln>
        </p:spPr>
        <p:txBody>
          <a:bodyPr lIns="91425" tIns="91425" rIns="91425" bIns="91425" anchor="t" anchorCtr="0">
            <a:noAutofit/>
          </a:bodyPr>
          <a:lstStyle/>
          <a:p>
            <a:pPr lvl="0" rtl="0">
              <a:spcBef>
                <a:spcPts val="0"/>
              </a:spcBef>
              <a:buNone/>
            </a:pPr>
            <a:endParaRPr sz="1100"/>
          </a:p>
        </p:txBody>
      </p:sp>
      <p:sp>
        <p:nvSpPr>
          <p:cNvPr id="316" name="Shape 316"/>
          <p:cNvSpPr txBox="1"/>
          <p:nvPr/>
        </p:nvSpPr>
        <p:spPr>
          <a:xfrm>
            <a:off x="113890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17" name="Shape 317"/>
          <p:cNvSpPr txBox="1"/>
          <p:nvPr/>
        </p:nvSpPr>
        <p:spPr>
          <a:xfrm>
            <a:off x="2046125"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18" name="Shape 318"/>
          <p:cNvSpPr txBox="1"/>
          <p:nvPr/>
        </p:nvSpPr>
        <p:spPr>
          <a:xfrm>
            <a:off x="2828825"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19" name="Shape 319"/>
          <p:cNvSpPr txBox="1"/>
          <p:nvPr/>
        </p:nvSpPr>
        <p:spPr>
          <a:xfrm>
            <a:off x="378055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20" name="Shape 320"/>
          <p:cNvSpPr txBox="1"/>
          <p:nvPr/>
        </p:nvSpPr>
        <p:spPr>
          <a:xfrm>
            <a:off x="464445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21" name="Shape 321"/>
          <p:cNvSpPr txBox="1"/>
          <p:nvPr/>
        </p:nvSpPr>
        <p:spPr>
          <a:xfrm>
            <a:off x="559165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22" name="Shape 322"/>
          <p:cNvSpPr txBox="1"/>
          <p:nvPr/>
        </p:nvSpPr>
        <p:spPr>
          <a:xfrm>
            <a:off x="6460075"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23" name="Shape 323"/>
          <p:cNvSpPr txBox="1"/>
          <p:nvPr/>
        </p:nvSpPr>
        <p:spPr>
          <a:xfrm>
            <a:off x="7476400" y="47572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324" name="Shape 324"/>
          <p:cNvSpPr txBox="1"/>
          <p:nvPr/>
        </p:nvSpPr>
        <p:spPr>
          <a:xfrm>
            <a:off x="2097887"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325" name="Shape 325"/>
          <p:cNvSpPr txBox="1"/>
          <p:nvPr/>
        </p:nvSpPr>
        <p:spPr>
          <a:xfrm>
            <a:off x="1333775"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326" name="Shape 326"/>
          <p:cNvSpPr txBox="1"/>
          <p:nvPr/>
        </p:nvSpPr>
        <p:spPr>
          <a:xfrm>
            <a:off x="3823475"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400 X CE</a:t>
            </a:r>
          </a:p>
        </p:txBody>
      </p:sp>
      <p:sp>
        <p:nvSpPr>
          <p:cNvPr id="327" name="Shape 327"/>
          <p:cNvSpPr txBox="1"/>
          <p:nvPr/>
        </p:nvSpPr>
        <p:spPr>
          <a:xfrm>
            <a:off x="3018912" y="332800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CE</a:t>
            </a:r>
          </a:p>
        </p:txBody>
      </p:sp>
      <p:sp>
        <p:nvSpPr>
          <p:cNvPr id="328" name="Shape 328"/>
          <p:cNvSpPr txBox="1"/>
          <p:nvPr/>
        </p:nvSpPr>
        <p:spPr>
          <a:xfrm>
            <a:off x="6517987"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400 X C</a:t>
            </a:r>
          </a:p>
        </p:txBody>
      </p:sp>
      <p:sp>
        <p:nvSpPr>
          <p:cNvPr id="329" name="Shape 329"/>
          <p:cNvSpPr txBox="1"/>
          <p:nvPr/>
        </p:nvSpPr>
        <p:spPr>
          <a:xfrm>
            <a:off x="7419524" y="330025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10000X C</a:t>
            </a:r>
          </a:p>
        </p:txBody>
      </p:sp>
      <p:sp>
        <p:nvSpPr>
          <p:cNvPr id="330" name="Shape 330"/>
          <p:cNvSpPr txBox="1"/>
          <p:nvPr/>
        </p:nvSpPr>
        <p:spPr>
          <a:xfrm>
            <a:off x="4657376" y="3328000"/>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CE</a:t>
            </a:r>
          </a:p>
        </p:txBody>
      </p:sp>
      <p:sp>
        <p:nvSpPr>
          <p:cNvPr id="331" name="Shape 331"/>
          <p:cNvSpPr txBox="1"/>
          <p:nvPr/>
        </p:nvSpPr>
        <p:spPr>
          <a:xfrm>
            <a:off x="5616450"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a:t>
            </a:r>
          </a:p>
        </p:txBody>
      </p:sp>
      <p:sp>
        <p:nvSpPr>
          <p:cNvPr id="332" name="Shape 332"/>
          <p:cNvSpPr txBox="1"/>
          <p:nvPr/>
        </p:nvSpPr>
        <p:spPr>
          <a:xfrm>
            <a:off x="472487"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pic>
        <p:nvPicPr>
          <p:cNvPr id="333" name="Shape 333"/>
          <p:cNvPicPr preferRelativeResize="0"/>
          <p:nvPr/>
        </p:nvPicPr>
        <p:blipFill>
          <a:blip r:embed="rId3">
            <a:alphaModFix/>
          </a:blip>
          <a:stretch>
            <a:fillRect/>
          </a:stretch>
        </p:blipFill>
        <p:spPr>
          <a:xfrm>
            <a:off x="403687" y="880587"/>
            <a:ext cx="530550" cy="1308700"/>
          </a:xfrm>
          <a:prstGeom prst="rect">
            <a:avLst/>
          </a:prstGeom>
          <a:noFill/>
          <a:ln>
            <a:noFill/>
          </a:ln>
        </p:spPr>
      </p:pic>
      <p:pic>
        <p:nvPicPr>
          <p:cNvPr id="334" name="Shape 334"/>
          <p:cNvPicPr preferRelativeResize="0"/>
          <p:nvPr/>
        </p:nvPicPr>
        <p:blipFill>
          <a:blip r:embed="rId3">
            <a:alphaModFix/>
          </a:blip>
          <a:stretch>
            <a:fillRect/>
          </a:stretch>
        </p:blipFill>
        <p:spPr>
          <a:xfrm>
            <a:off x="2081562" y="880587"/>
            <a:ext cx="530550" cy="1308700"/>
          </a:xfrm>
          <a:prstGeom prst="rect">
            <a:avLst/>
          </a:prstGeom>
          <a:noFill/>
          <a:ln>
            <a:noFill/>
          </a:ln>
        </p:spPr>
      </p:pic>
      <p:pic>
        <p:nvPicPr>
          <p:cNvPr id="335" name="Shape 335"/>
          <p:cNvPicPr preferRelativeResize="0"/>
          <p:nvPr/>
        </p:nvPicPr>
        <p:blipFill>
          <a:blip r:embed="rId3">
            <a:alphaModFix/>
          </a:blip>
          <a:stretch>
            <a:fillRect/>
          </a:stretch>
        </p:blipFill>
        <p:spPr>
          <a:xfrm>
            <a:off x="1242625" y="880587"/>
            <a:ext cx="530550" cy="1308700"/>
          </a:xfrm>
          <a:prstGeom prst="rect">
            <a:avLst/>
          </a:prstGeom>
          <a:noFill/>
          <a:ln>
            <a:noFill/>
          </a:ln>
        </p:spPr>
      </p:pic>
      <p:pic>
        <p:nvPicPr>
          <p:cNvPr id="336" name="Shape 336"/>
          <p:cNvPicPr preferRelativeResize="0"/>
          <p:nvPr/>
        </p:nvPicPr>
        <p:blipFill>
          <a:blip r:embed="rId3">
            <a:alphaModFix/>
          </a:blip>
          <a:stretch>
            <a:fillRect/>
          </a:stretch>
        </p:blipFill>
        <p:spPr>
          <a:xfrm>
            <a:off x="3826412" y="880587"/>
            <a:ext cx="530550" cy="1308700"/>
          </a:xfrm>
          <a:prstGeom prst="rect">
            <a:avLst/>
          </a:prstGeom>
          <a:noFill/>
          <a:ln>
            <a:noFill/>
          </a:ln>
        </p:spPr>
      </p:pic>
      <p:pic>
        <p:nvPicPr>
          <p:cNvPr id="337" name="Shape 337"/>
          <p:cNvPicPr preferRelativeResize="0"/>
          <p:nvPr/>
        </p:nvPicPr>
        <p:blipFill>
          <a:blip r:embed="rId3">
            <a:alphaModFix/>
          </a:blip>
          <a:stretch>
            <a:fillRect/>
          </a:stretch>
        </p:blipFill>
        <p:spPr>
          <a:xfrm>
            <a:off x="3026012" y="880587"/>
            <a:ext cx="530550" cy="1308700"/>
          </a:xfrm>
          <a:prstGeom prst="rect">
            <a:avLst/>
          </a:prstGeom>
          <a:noFill/>
          <a:ln>
            <a:noFill/>
          </a:ln>
        </p:spPr>
      </p:pic>
      <p:pic>
        <p:nvPicPr>
          <p:cNvPr id="338" name="Shape 338"/>
          <p:cNvPicPr preferRelativeResize="0"/>
          <p:nvPr/>
        </p:nvPicPr>
        <p:blipFill>
          <a:blip r:embed="rId3">
            <a:alphaModFix/>
          </a:blip>
          <a:stretch>
            <a:fillRect/>
          </a:stretch>
        </p:blipFill>
        <p:spPr>
          <a:xfrm>
            <a:off x="7362887" y="880587"/>
            <a:ext cx="530550" cy="1308700"/>
          </a:xfrm>
          <a:prstGeom prst="rect">
            <a:avLst/>
          </a:prstGeom>
          <a:noFill/>
          <a:ln>
            <a:noFill/>
          </a:ln>
        </p:spPr>
      </p:pic>
      <p:pic>
        <p:nvPicPr>
          <p:cNvPr id="339" name="Shape 339"/>
          <p:cNvPicPr preferRelativeResize="0"/>
          <p:nvPr/>
        </p:nvPicPr>
        <p:blipFill>
          <a:blip r:embed="rId3">
            <a:alphaModFix/>
          </a:blip>
          <a:stretch>
            <a:fillRect/>
          </a:stretch>
        </p:blipFill>
        <p:spPr>
          <a:xfrm>
            <a:off x="6462025" y="880587"/>
            <a:ext cx="530550" cy="1308700"/>
          </a:xfrm>
          <a:prstGeom prst="rect">
            <a:avLst/>
          </a:prstGeom>
          <a:noFill/>
          <a:ln>
            <a:noFill/>
          </a:ln>
        </p:spPr>
      </p:pic>
      <p:pic>
        <p:nvPicPr>
          <p:cNvPr id="340" name="Shape 340"/>
          <p:cNvPicPr preferRelativeResize="0"/>
          <p:nvPr/>
        </p:nvPicPr>
        <p:blipFill>
          <a:blip r:embed="rId3">
            <a:alphaModFix/>
          </a:blip>
          <a:stretch>
            <a:fillRect/>
          </a:stretch>
        </p:blipFill>
        <p:spPr>
          <a:xfrm>
            <a:off x="5529762" y="880599"/>
            <a:ext cx="530550" cy="1308700"/>
          </a:xfrm>
          <a:prstGeom prst="rect">
            <a:avLst/>
          </a:prstGeom>
          <a:noFill/>
          <a:ln>
            <a:noFill/>
          </a:ln>
        </p:spPr>
      </p:pic>
      <p:pic>
        <p:nvPicPr>
          <p:cNvPr id="341" name="Shape 341"/>
          <p:cNvPicPr preferRelativeResize="0"/>
          <p:nvPr/>
        </p:nvPicPr>
        <p:blipFill>
          <a:blip r:embed="rId3">
            <a:alphaModFix/>
          </a:blip>
          <a:stretch>
            <a:fillRect/>
          </a:stretch>
        </p:blipFill>
        <p:spPr>
          <a:xfrm>
            <a:off x="4693787" y="880587"/>
            <a:ext cx="530550" cy="1308700"/>
          </a:xfrm>
          <a:prstGeom prst="rect">
            <a:avLst/>
          </a:prstGeom>
          <a:noFill/>
          <a:ln>
            <a:noFill/>
          </a:ln>
        </p:spPr>
      </p:pic>
      <p:sp>
        <p:nvSpPr>
          <p:cNvPr id="342" name="Shape 342"/>
          <p:cNvSpPr txBox="1"/>
          <p:nvPr/>
        </p:nvSpPr>
        <p:spPr>
          <a:xfrm>
            <a:off x="241050" y="2090412"/>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225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43" name="Shape 343"/>
          <p:cNvSpPr txBox="1"/>
          <p:nvPr/>
        </p:nvSpPr>
        <p:spPr>
          <a:xfrm>
            <a:off x="1156450" y="2090412"/>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225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44" name="Shape 344"/>
          <p:cNvSpPr txBox="1"/>
          <p:nvPr/>
        </p:nvSpPr>
        <p:spPr>
          <a:xfrm>
            <a:off x="2012312" y="2104287"/>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225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45" name="Shape 345"/>
          <p:cNvSpPr txBox="1"/>
          <p:nvPr/>
        </p:nvSpPr>
        <p:spPr>
          <a:xfrm>
            <a:off x="2859600" y="2104287"/>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46" name="Shape 346"/>
          <p:cNvSpPr txBox="1"/>
          <p:nvPr/>
        </p:nvSpPr>
        <p:spPr>
          <a:xfrm>
            <a:off x="3686975" y="2104287"/>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47" name="Shape 347"/>
          <p:cNvSpPr txBox="1"/>
          <p:nvPr/>
        </p:nvSpPr>
        <p:spPr>
          <a:xfrm>
            <a:off x="4562750" y="21043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48" name="Shape 348"/>
          <p:cNvSpPr txBox="1"/>
          <p:nvPr/>
        </p:nvSpPr>
        <p:spPr>
          <a:xfrm>
            <a:off x="5478150" y="21043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49" name="Shape 349"/>
          <p:cNvSpPr txBox="1"/>
          <p:nvPr/>
        </p:nvSpPr>
        <p:spPr>
          <a:xfrm>
            <a:off x="6410225" y="2090412"/>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50" name="Shape 350"/>
          <p:cNvSpPr txBox="1"/>
          <p:nvPr/>
        </p:nvSpPr>
        <p:spPr>
          <a:xfrm>
            <a:off x="7362900" y="2090412"/>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351" name="Shape 351"/>
          <p:cNvSpPr txBox="1"/>
          <p:nvPr/>
        </p:nvSpPr>
        <p:spPr>
          <a:xfrm>
            <a:off x="241050" y="2243262"/>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52" name="Shape 352"/>
          <p:cNvSpPr txBox="1"/>
          <p:nvPr/>
        </p:nvSpPr>
        <p:spPr>
          <a:xfrm>
            <a:off x="472500" y="2771762"/>
            <a:ext cx="1152000" cy="254399"/>
          </a:xfrm>
          <a:prstGeom prst="rect">
            <a:avLst/>
          </a:prstGeom>
          <a:noFill/>
          <a:ln>
            <a:noFill/>
          </a:ln>
        </p:spPr>
        <p:txBody>
          <a:bodyPr lIns="91425" tIns="91425" rIns="91425" bIns="91425" anchor="t" anchorCtr="0">
            <a:noAutofit/>
          </a:bodyPr>
          <a:lstStyle/>
          <a:p>
            <a:pPr lvl="0" rtl="0">
              <a:spcBef>
                <a:spcPts val="0"/>
              </a:spcBef>
              <a:buNone/>
            </a:pPr>
            <a:endParaRPr sz="1100"/>
          </a:p>
        </p:txBody>
      </p:sp>
      <p:sp>
        <p:nvSpPr>
          <p:cNvPr id="353" name="Shape 353"/>
          <p:cNvSpPr txBox="1"/>
          <p:nvPr/>
        </p:nvSpPr>
        <p:spPr>
          <a:xfrm>
            <a:off x="1156450"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54" name="Shape 354"/>
          <p:cNvSpPr txBox="1"/>
          <p:nvPr/>
        </p:nvSpPr>
        <p:spPr>
          <a:xfrm>
            <a:off x="1942587"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55" name="Shape 355"/>
          <p:cNvSpPr txBox="1"/>
          <p:nvPr/>
        </p:nvSpPr>
        <p:spPr>
          <a:xfrm>
            <a:off x="2794075"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56" name="Shape 356"/>
          <p:cNvSpPr txBox="1"/>
          <p:nvPr/>
        </p:nvSpPr>
        <p:spPr>
          <a:xfrm>
            <a:off x="3686975"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57" name="Shape 357"/>
          <p:cNvSpPr txBox="1"/>
          <p:nvPr/>
        </p:nvSpPr>
        <p:spPr>
          <a:xfrm>
            <a:off x="4496575"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58" name="Shape 358"/>
          <p:cNvSpPr txBox="1"/>
          <p:nvPr/>
        </p:nvSpPr>
        <p:spPr>
          <a:xfrm>
            <a:off x="5478150"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59" name="Shape 359"/>
          <p:cNvSpPr txBox="1"/>
          <p:nvPr/>
        </p:nvSpPr>
        <p:spPr>
          <a:xfrm>
            <a:off x="6410225"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60" name="Shape 360"/>
          <p:cNvSpPr txBox="1"/>
          <p:nvPr/>
        </p:nvSpPr>
        <p:spPr>
          <a:xfrm>
            <a:off x="7362900" y="2275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361" name="Shape 361"/>
          <p:cNvSpPr txBox="1"/>
          <p:nvPr/>
        </p:nvSpPr>
        <p:spPr>
          <a:xfrm>
            <a:off x="1984387" y="11585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362" name="Shape 362"/>
          <p:cNvSpPr txBox="1"/>
          <p:nvPr/>
        </p:nvSpPr>
        <p:spPr>
          <a:xfrm>
            <a:off x="1220275" y="11585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363" name="Shape 363"/>
          <p:cNvSpPr txBox="1"/>
          <p:nvPr/>
        </p:nvSpPr>
        <p:spPr>
          <a:xfrm>
            <a:off x="3709975" y="11585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400 X CE</a:t>
            </a:r>
          </a:p>
        </p:txBody>
      </p:sp>
      <p:sp>
        <p:nvSpPr>
          <p:cNvPr id="364" name="Shape 364"/>
          <p:cNvSpPr txBox="1"/>
          <p:nvPr/>
        </p:nvSpPr>
        <p:spPr>
          <a:xfrm>
            <a:off x="2905412" y="11862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CE</a:t>
            </a:r>
          </a:p>
        </p:txBody>
      </p:sp>
      <p:sp>
        <p:nvSpPr>
          <p:cNvPr id="365" name="Shape 365"/>
          <p:cNvSpPr txBox="1"/>
          <p:nvPr/>
        </p:nvSpPr>
        <p:spPr>
          <a:xfrm>
            <a:off x="6404487" y="11585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400 X C</a:t>
            </a:r>
          </a:p>
        </p:txBody>
      </p:sp>
      <p:sp>
        <p:nvSpPr>
          <p:cNvPr id="366" name="Shape 366"/>
          <p:cNvSpPr txBox="1"/>
          <p:nvPr/>
        </p:nvSpPr>
        <p:spPr>
          <a:xfrm>
            <a:off x="7306024" y="11585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10000X C</a:t>
            </a:r>
          </a:p>
        </p:txBody>
      </p:sp>
      <p:sp>
        <p:nvSpPr>
          <p:cNvPr id="367" name="Shape 367"/>
          <p:cNvSpPr txBox="1"/>
          <p:nvPr/>
        </p:nvSpPr>
        <p:spPr>
          <a:xfrm>
            <a:off x="4543876" y="118627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CE</a:t>
            </a:r>
          </a:p>
        </p:txBody>
      </p:sp>
      <p:sp>
        <p:nvSpPr>
          <p:cNvPr id="368" name="Shape 368"/>
          <p:cNvSpPr txBox="1"/>
          <p:nvPr/>
        </p:nvSpPr>
        <p:spPr>
          <a:xfrm>
            <a:off x="5502950" y="11585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 C</a:t>
            </a:r>
          </a:p>
        </p:txBody>
      </p:sp>
      <p:sp>
        <p:nvSpPr>
          <p:cNvPr id="369" name="Shape 369"/>
          <p:cNvSpPr txBox="1"/>
          <p:nvPr/>
        </p:nvSpPr>
        <p:spPr>
          <a:xfrm>
            <a:off x="244612" y="11862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sp>
        <p:nvSpPr>
          <p:cNvPr id="370" name="Shape 370"/>
          <p:cNvSpPr/>
          <p:nvPr/>
        </p:nvSpPr>
        <p:spPr>
          <a:xfrm>
            <a:off x="8264550" y="1848600"/>
            <a:ext cx="830400" cy="1451700"/>
          </a:xfrm>
          <a:prstGeom prst="curvedLeftArrow">
            <a:avLst>
              <a:gd name="adj1" fmla="val 25000"/>
              <a:gd name="adj2" fmla="val 50000"/>
              <a:gd name="adj3"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1" name="Shape 371"/>
          <p:cNvSpPr txBox="1"/>
          <p:nvPr/>
        </p:nvSpPr>
        <p:spPr>
          <a:xfrm>
            <a:off x="8323875" y="2317400"/>
            <a:ext cx="725999" cy="348299"/>
          </a:xfrm>
          <a:prstGeom prst="rect">
            <a:avLst/>
          </a:prstGeom>
          <a:noFill/>
          <a:ln>
            <a:noFill/>
          </a:ln>
        </p:spPr>
        <p:txBody>
          <a:bodyPr lIns="91425" tIns="91425" rIns="91425" bIns="91425" anchor="t" anchorCtr="0">
            <a:noAutofit/>
          </a:bodyPr>
          <a:lstStyle/>
          <a:p>
            <a:pPr lvl="0">
              <a:spcBef>
                <a:spcPts val="0"/>
              </a:spcBef>
              <a:buNone/>
            </a:pPr>
            <a:r>
              <a:rPr lang="en"/>
              <a:t>100 </a:t>
            </a:r>
            <a:r>
              <a:rPr lang="en" sz="1100">
                <a:solidFill>
                  <a:schemeClr val="dk1"/>
                </a:solidFill>
                <a:latin typeface="Verdana"/>
                <a:ea typeface="Verdana"/>
                <a:cs typeface="Verdana"/>
                <a:sym typeface="Verdana"/>
              </a:rPr>
              <a:t>μ</a:t>
            </a:r>
            <a:r>
              <a:rPr lang="en" sz="1100">
                <a:solidFill>
                  <a:schemeClr val="dk1"/>
                </a:solidFill>
              </a:rPr>
              <a:t>l</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a:spLocks noGrp="1"/>
          </p:cNvSpPr>
          <p:nvPr>
            <p:ph type="title"/>
          </p:nvPr>
        </p:nvSpPr>
        <p:spPr>
          <a:xfrm>
            <a:off x="311700" y="472575"/>
            <a:ext cx="8520599" cy="613200"/>
          </a:xfrm>
          <a:prstGeom prst="rect">
            <a:avLst/>
          </a:prstGeom>
        </p:spPr>
        <p:txBody>
          <a:bodyPr lIns="91425" tIns="91425" rIns="91425" bIns="91425" anchor="t" anchorCtr="0">
            <a:noAutofit/>
          </a:bodyPr>
          <a:lstStyle/>
          <a:p>
            <a:pPr lvl="0">
              <a:spcBef>
                <a:spcPts val="0"/>
              </a:spcBef>
              <a:buNone/>
            </a:pPr>
            <a:r>
              <a:rPr lang="en"/>
              <a:t>Catalase Assay: Color Reagent</a:t>
            </a:r>
          </a:p>
        </p:txBody>
      </p:sp>
      <p:pic>
        <p:nvPicPr>
          <p:cNvPr id="377" name="Shape 377"/>
          <p:cNvPicPr preferRelativeResize="0"/>
          <p:nvPr/>
        </p:nvPicPr>
        <p:blipFill>
          <a:blip r:embed="rId3">
            <a:alphaModFix/>
          </a:blip>
          <a:stretch>
            <a:fillRect/>
          </a:stretch>
        </p:blipFill>
        <p:spPr>
          <a:xfrm>
            <a:off x="942912" y="1171687"/>
            <a:ext cx="530550" cy="1308700"/>
          </a:xfrm>
          <a:prstGeom prst="rect">
            <a:avLst/>
          </a:prstGeom>
          <a:noFill/>
          <a:ln>
            <a:noFill/>
          </a:ln>
        </p:spPr>
      </p:pic>
      <p:pic>
        <p:nvPicPr>
          <p:cNvPr id="378" name="Shape 378"/>
          <p:cNvPicPr preferRelativeResize="0"/>
          <p:nvPr/>
        </p:nvPicPr>
        <p:blipFill>
          <a:blip r:embed="rId3">
            <a:alphaModFix/>
          </a:blip>
          <a:stretch>
            <a:fillRect/>
          </a:stretch>
        </p:blipFill>
        <p:spPr>
          <a:xfrm>
            <a:off x="2492612" y="1171687"/>
            <a:ext cx="530550" cy="1308700"/>
          </a:xfrm>
          <a:prstGeom prst="rect">
            <a:avLst/>
          </a:prstGeom>
          <a:noFill/>
          <a:ln>
            <a:noFill/>
          </a:ln>
        </p:spPr>
      </p:pic>
      <p:pic>
        <p:nvPicPr>
          <p:cNvPr id="379" name="Shape 379"/>
          <p:cNvPicPr preferRelativeResize="0"/>
          <p:nvPr/>
        </p:nvPicPr>
        <p:blipFill>
          <a:blip r:embed="rId3">
            <a:alphaModFix/>
          </a:blip>
          <a:stretch>
            <a:fillRect/>
          </a:stretch>
        </p:blipFill>
        <p:spPr>
          <a:xfrm>
            <a:off x="1717775" y="1171687"/>
            <a:ext cx="530550" cy="1308700"/>
          </a:xfrm>
          <a:prstGeom prst="rect">
            <a:avLst/>
          </a:prstGeom>
          <a:noFill/>
          <a:ln>
            <a:noFill/>
          </a:ln>
        </p:spPr>
      </p:pic>
      <p:sp>
        <p:nvSpPr>
          <p:cNvPr id="380" name="Shape 380"/>
          <p:cNvSpPr txBox="1"/>
          <p:nvPr/>
        </p:nvSpPr>
        <p:spPr>
          <a:xfrm>
            <a:off x="2442325" y="14496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381" name="Shape 381"/>
          <p:cNvSpPr txBox="1"/>
          <p:nvPr/>
        </p:nvSpPr>
        <p:spPr>
          <a:xfrm>
            <a:off x="1606725" y="14496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382" name="Shape 382"/>
          <p:cNvSpPr txBox="1"/>
          <p:nvPr/>
        </p:nvSpPr>
        <p:spPr>
          <a:xfrm>
            <a:off x="821700" y="14496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pic>
        <p:nvPicPr>
          <p:cNvPr id="383" name="Shape 383"/>
          <p:cNvPicPr preferRelativeResize="0"/>
          <p:nvPr/>
        </p:nvPicPr>
        <p:blipFill>
          <a:blip r:embed="rId3">
            <a:alphaModFix/>
          </a:blip>
          <a:stretch>
            <a:fillRect/>
          </a:stretch>
        </p:blipFill>
        <p:spPr>
          <a:xfrm>
            <a:off x="4212887" y="1257587"/>
            <a:ext cx="530550" cy="1308700"/>
          </a:xfrm>
          <a:prstGeom prst="rect">
            <a:avLst/>
          </a:prstGeom>
          <a:noFill/>
          <a:ln>
            <a:noFill/>
          </a:ln>
        </p:spPr>
      </p:pic>
      <p:sp>
        <p:nvSpPr>
          <p:cNvPr id="384" name="Shape 384"/>
          <p:cNvSpPr txBox="1"/>
          <p:nvPr/>
        </p:nvSpPr>
        <p:spPr>
          <a:xfrm>
            <a:off x="4062976" y="156327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CE</a:t>
            </a:r>
          </a:p>
        </p:txBody>
      </p:sp>
      <p:pic>
        <p:nvPicPr>
          <p:cNvPr id="385" name="Shape 385"/>
          <p:cNvPicPr preferRelativeResize="0"/>
          <p:nvPr/>
        </p:nvPicPr>
        <p:blipFill>
          <a:blip r:embed="rId3">
            <a:alphaModFix/>
          </a:blip>
          <a:stretch>
            <a:fillRect/>
          </a:stretch>
        </p:blipFill>
        <p:spPr>
          <a:xfrm>
            <a:off x="6073662" y="1257587"/>
            <a:ext cx="530550" cy="1308700"/>
          </a:xfrm>
          <a:prstGeom prst="rect">
            <a:avLst/>
          </a:prstGeom>
          <a:noFill/>
          <a:ln>
            <a:noFill/>
          </a:ln>
        </p:spPr>
      </p:pic>
      <p:sp>
        <p:nvSpPr>
          <p:cNvPr id="386" name="Shape 386"/>
          <p:cNvSpPr txBox="1"/>
          <p:nvPr/>
        </p:nvSpPr>
        <p:spPr>
          <a:xfrm>
            <a:off x="5923751" y="156327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a:t>
            </a:r>
          </a:p>
        </p:txBody>
      </p:sp>
      <p:pic>
        <p:nvPicPr>
          <p:cNvPr id="387" name="Shape 387"/>
          <p:cNvPicPr preferRelativeResize="0"/>
          <p:nvPr/>
        </p:nvPicPr>
        <p:blipFill>
          <a:blip r:embed="rId4">
            <a:alphaModFix/>
          </a:blip>
          <a:stretch>
            <a:fillRect/>
          </a:stretch>
        </p:blipFill>
        <p:spPr>
          <a:xfrm>
            <a:off x="3907789" y="3412046"/>
            <a:ext cx="608325" cy="1400154"/>
          </a:xfrm>
          <a:prstGeom prst="rect">
            <a:avLst/>
          </a:prstGeom>
          <a:noFill/>
          <a:ln>
            <a:noFill/>
          </a:ln>
        </p:spPr>
      </p:pic>
      <p:pic>
        <p:nvPicPr>
          <p:cNvPr id="388" name="Shape 388"/>
          <p:cNvPicPr preferRelativeResize="0"/>
          <p:nvPr/>
        </p:nvPicPr>
        <p:blipFill>
          <a:blip r:embed="rId4">
            <a:alphaModFix/>
          </a:blip>
          <a:stretch>
            <a:fillRect/>
          </a:stretch>
        </p:blipFill>
        <p:spPr>
          <a:xfrm>
            <a:off x="4853764" y="3412046"/>
            <a:ext cx="608325" cy="1400154"/>
          </a:xfrm>
          <a:prstGeom prst="rect">
            <a:avLst/>
          </a:prstGeom>
          <a:noFill/>
          <a:ln>
            <a:noFill/>
          </a:ln>
        </p:spPr>
      </p:pic>
      <p:pic>
        <p:nvPicPr>
          <p:cNvPr id="389" name="Shape 389"/>
          <p:cNvPicPr preferRelativeResize="0"/>
          <p:nvPr/>
        </p:nvPicPr>
        <p:blipFill>
          <a:blip r:embed="rId4">
            <a:alphaModFix/>
          </a:blip>
          <a:stretch>
            <a:fillRect/>
          </a:stretch>
        </p:blipFill>
        <p:spPr>
          <a:xfrm>
            <a:off x="2543926" y="3412046"/>
            <a:ext cx="608325" cy="1400154"/>
          </a:xfrm>
          <a:prstGeom prst="rect">
            <a:avLst/>
          </a:prstGeom>
          <a:noFill/>
          <a:ln>
            <a:noFill/>
          </a:ln>
        </p:spPr>
      </p:pic>
      <p:pic>
        <p:nvPicPr>
          <p:cNvPr id="390" name="Shape 390"/>
          <p:cNvPicPr preferRelativeResize="0"/>
          <p:nvPr/>
        </p:nvPicPr>
        <p:blipFill>
          <a:blip r:embed="rId4">
            <a:alphaModFix/>
          </a:blip>
          <a:stretch>
            <a:fillRect/>
          </a:stretch>
        </p:blipFill>
        <p:spPr>
          <a:xfrm>
            <a:off x="5923739" y="3412046"/>
            <a:ext cx="608325" cy="1400154"/>
          </a:xfrm>
          <a:prstGeom prst="rect">
            <a:avLst/>
          </a:prstGeom>
          <a:noFill/>
          <a:ln>
            <a:noFill/>
          </a:ln>
        </p:spPr>
      </p:pic>
      <p:pic>
        <p:nvPicPr>
          <p:cNvPr id="391" name="Shape 391"/>
          <p:cNvPicPr preferRelativeResize="0"/>
          <p:nvPr/>
        </p:nvPicPr>
        <p:blipFill>
          <a:blip r:embed="rId4">
            <a:alphaModFix/>
          </a:blip>
          <a:stretch>
            <a:fillRect/>
          </a:stretch>
        </p:blipFill>
        <p:spPr>
          <a:xfrm>
            <a:off x="6882839" y="3412046"/>
            <a:ext cx="608325" cy="1400154"/>
          </a:xfrm>
          <a:prstGeom prst="rect">
            <a:avLst/>
          </a:prstGeom>
          <a:noFill/>
          <a:ln>
            <a:noFill/>
          </a:ln>
        </p:spPr>
      </p:pic>
      <p:pic>
        <p:nvPicPr>
          <p:cNvPr id="392" name="Shape 392"/>
          <p:cNvPicPr preferRelativeResize="0"/>
          <p:nvPr/>
        </p:nvPicPr>
        <p:blipFill>
          <a:blip r:embed="rId4">
            <a:alphaModFix/>
          </a:blip>
          <a:stretch>
            <a:fillRect/>
          </a:stretch>
        </p:blipFill>
        <p:spPr>
          <a:xfrm>
            <a:off x="1717776" y="3412046"/>
            <a:ext cx="608325" cy="1400154"/>
          </a:xfrm>
          <a:prstGeom prst="rect">
            <a:avLst/>
          </a:prstGeom>
          <a:noFill/>
          <a:ln>
            <a:noFill/>
          </a:ln>
        </p:spPr>
      </p:pic>
      <p:pic>
        <p:nvPicPr>
          <p:cNvPr id="393" name="Shape 393"/>
          <p:cNvPicPr preferRelativeResize="0"/>
          <p:nvPr/>
        </p:nvPicPr>
        <p:blipFill>
          <a:blip r:embed="rId4">
            <a:alphaModFix/>
          </a:blip>
          <a:stretch>
            <a:fillRect/>
          </a:stretch>
        </p:blipFill>
        <p:spPr>
          <a:xfrm>
            <a:off x="932751" y="3412046"/>
            <a:ext cx="608325" cy="1400154"/>
          </a:xfrm>
          <a:prstGeom prst="rect">
            <a:avLst/>
          </a:prstGeom>
          <a:noFill/>
          <a:ln>
            <a:noFill/>
          </a:ln>
        </p:spPr>
      </p:pic>
      <p:sp>
        <p:nvSpPr>
          <p:cNvPr id="394" name="Shape 394"/>
          <p:cNvSpPr/>
          <p:nvPr/>
        </p:nvSpPr>
        <p:spPr>
          <a:xfrm>
            <a:off x="311700" y="2011950"/>
            <a:ext cx="530699" cy="1400099"/>
          </a:xfrm>
          <a:prstGeom prst="curvedRightArrow">
            <a:avLst>
              <a:gd name="adj1" fmla="val 25000"/>
              <a:gd name="adj2" fmla="val 50000"/>
              <a:gd name="adj3"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95" name="Shape 395"/>
          <p:cNvSpPr txBox="1"/>
          <p:nvPr/>
        </p:nvSpPr>
        <p:spPr>
          <a:xfrm>
            <a:off x="468925" y="2585300"/>
            <a:ext cx="608400" cy="254399"/>
          </a:xfrm>
          <a:prstGeom prst="rect">
            <a:avLst/>
          </a:prstGeom>
          <a:noFill/>
          <a:ln>
            <a:noFill/>
          </a:ln>
        </p:spPr>
        <p:txBody>
          <a:bodyPr lIns="91425" tIns="91425" rIns="91425" bIns="91425" anchor="t" anchorCtr="0">
            <a:noAutofit/>
          </a:bodyPr>
          <a:lstStyle/>
          <a:p>
            <a:pPr lvl="0">
              <a:spcBef>
                <a:spcPts val="0"/>
              </a:spcBef>
              <a:buNone/>
            </a:pPr>
            <a:r>
              <a:rPr lang="en"/>
              <a:t>100 </a:t>
            </a:r>
            <a:r>
              <a:rPr lang="en" sz="1100">
                <a:solidFill>
                  <a:schemeClr val="dk1"/>
                </a:solidFill>
                <a:latin typeface="Verdana"/>
                <a:ea typeface="Verdana"/>
                <a:cs typeface="Verdana"/>
                <a:sym typeface="Verdana"/>
              </a:rPr>
              <a:t>μ</a:t>
            </a:r>
            <a:r>
              <a:rPr lang="en" sz="1100">
                <a:solidFill>
                  <a:schemeClr val="dk1"/>
                </a:solidFill>
              </a:rPr>
              <a:t>l</a:t>
            </a:r>
          </a:p>
        </p:txBody>
      </p:sp>
      <p:sp>
        <p:nvSpPr>
          <p:cNvPr id="396" name="Shape 396"/>
          <p:cNvSpPr/>
          <p:nvPr/>
        </p:nvSpPr>
        <p:spPr>
          <a:xfrm>
            <a:off x="4324125" y="2732975"/>
            <a:ext cx="308100" cy="512400"/>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97" name="Shape 397"/>
          <p:cNvSpPr/>
          <p:nvPr/>
        </p:nvSpPr>
        <p:spPr>
          <a:xfrm rot="-924996">
            <a:off x="4713915" y="2732918"/>
            <a:ext cx="308085" cy="512448"/>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98" name="Shape 398"/>
          <p:cNvSpPr/>
          <p:nvPr/>
        </p:nvSpPr>
        <p:spPr>
          <a:xfrm>
            <a:off x="6184887" y="2732975"/>
            <a:ext cx="308100" cy="512400"/>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99" name="Shape 399"/>
          <p:cNvSpPr/>
          <p:nvPr/>
        </p:nvSpPr>
        <p:spPr>
          <a:xfrm rot="-1763106">
            <a:off x="6598873" y="2733010"/>
            <a:ext cx="308145" cy="512323"/>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00" name="Shape 400"/>
          <p:cNvSpPr txBox="1"/>
          <p:nvPr/>
        </p:nvSpPr>
        <p:spPr>
          <a:xfrm>
            <a:off x="793000" y="39849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sp>
        <p:nvSpPr>
          <p:cNvPr id="401" name="Shape 401"/>
          <p:cNvSpPr txBox="1"/>
          <p:nvPr/>
        </p:nvSpPr>
        <p:spPr>
          <a:xfrm>
            <a:off x="1567850" y="39849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402" name="Shape 402"/>
          <p:cNvSpPr txBox="1"/>
          <p:nvPr/>
        </p:nvSpPr>
        <p:spPr>
          <a:xfrm>
            <a:off x="2425025" y="39849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403" name="Shape 403"/>
          <p:cNvSpPr txBox="1"/>
          <p:nvPr/>
        </p:nvSpPr>
        <p:spPr>
          <a:xfrm>
            <a:off x="3575051" y="39849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CE</a:t>
            </a:r>
          </a:p>
        </p:txBody>
      </p:sp>
      <p:sp>
        <p:nvSpPr>
          <p:cNvPr id="404" name="Shape 404"/>
          <p:cNvSpPr txBox="1"/>
          <p:nvPr/>
        </p:nvSpPr>
        <p:spPr>
          <a:xfrm>
            <a:off x="4589589" y="39849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CE</a:t>
            </a:r>
          </a:p>
        </p:txBody>
      </p:sp>
      <p:sp>
        <p:nvSpPr>
          <p:cNvPr id="405" name="Shape 405"/>
          <p:cNvSpPr txBox="1"/>
          <p:nvPr/>
        </p:nvSpPr>
        <p:spPr>
          <a:xfrm>
            <a:off x="5692926" y="39849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a:t>
            </a:r>
          </a:p>
        </p:txBody>
      </p:sp>
      <p:sp>
        <p:nvSpPr>
          <p:cNvPr id="406" name="Shape 406"/>
          <p:cNvSpPr txBox="1"/>
          <p:nvPr/>
        </p:nvSpPr>
        <p:spPr>
          <a:xfrm>
            <a:off x="6652027" y="39849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X C</a:t>
            </a:r>
          </a:p>
        </p:txBody>
      </p:sp>
      <p:sp>
        <p:nvSpPr>
          <p:cNvPr id="407" name="Shape 407"/>
          <p:cNvSpPr txBox="1"/>
          <p:nvPr/>
        </p:nvSpPr>
        <p:spPr>
          <a:xfrm>
            <a:off x="-3725" y="3719975"/>
            <a:ext cx="830400" cy="1308599"/>
          </a:xfrm>
          <a:prstGeom prst="rect">
            <a:avLst/>
          </a:prstGeom>
          <a:noFill/>
          <a:ln>
            <a:noFill/>
          </a:ln>
        </p:spPr>
        <p:txBody>
          <a:bodyPr lIns="91425" tIns="91425" rIns="91425" bIns="91425" anchor="t" anchorCtr="0">
            <a:noAutofit/>
          </a:bodyPr>
          <a:lstStyle/>
          <a:p>
            <a:pPr lvl="0">
              <a:spcBef>
                <a:spcPts val="0"/>
              </a:spcBef>
              <a:buNone/>
            </a:pPr>
            <a:r>
              <a:rPr lang="en" sz="1100"/>
              <a:t>1 ml Color Reagent</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Shape 412"/>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Calculations</a:t>
            </a:r>
          </a:p>
        </p:txBody>
      </p:sp>
      <p:sp>
        <p:nvSpPr>
          <p:cNvPr id="413" name="Shape 413"/>
          <p:cNvSpPr txBox="1">
            <a:spLocks noGrp="1"/>
          </p:cNvSpPr>
          <p:nvPr>
            <p:ph type="body" idx="1"/>
          </p:nvPr>
        </p:nvSpPr>
        <p:spPr>
          <a:xfrm>
            <a:off x="311700" y="1171675"/>
            <a:ext cx="8143499" cy="3397200"/>
          </a:xfrm>
          <a:prstGeom prst="rect">
            <a:avLst/>
          </a:prstGeom>
        </p:spPr>
        <p:txBody>
          <a:bodyPr lIns="91425" tIns="91425" rIns="91425" bIns="91425" anchor="t" anchorCtr="0">
            <a:noAutofit/>
          </a:bodyPr>
          <a:lstStyle/>
          <a:p>
            <a:pPr marL="457200" lvl="0" indent="-342900" rtl="0">
              <a:spcBef>
                <a:spcPts val="0"/>
              </a:spcBef>
              <a:buSzPct val="100000"/>
              <a:buAutoNum type="arabicParenR"/>
            </a:pPr>
            <a:r>
              <a:rPr lang="en" sz="1800"/>
              <a:t>In order to calculate average catalase activity we first obtain our absorbance values from the assay.</a:t>
            </a:r>
          </a:p>
          <a:p>
            <a:pPr marL="457200" lvl="0" indent="-342900" rtl="0">
              <a:spcBef>
                <a:spcPts val="0"/>
              </a:spcBef>
              <a:buSzPct val="100000"/>
              <a:buAutoNum type="arabicParenR"/>
            </a:pPr>
            <a:r>
              <a:rPr lang="en" sz="1800"/>
              <a:t>We use the standard curve y = 23.3x + 0.0433 to find the μmol of concentration of H202 in the sample</a:t>
            </a:r>
          </a:p>
          <a:p>
            <a:pPr marL="457200" lvl="0" indent="-342900" rtl="0">
              <a:spcBef>
                <a:spcPts val="0"/>
              </a:spcBef>
              <a:buSzPct val="100000"/>
              <a:buAutoNum type="arabicParenR"/>
            </a:pPr>
            <a:r>
              <a:rPr lang="en" sz="1800"/>
              <a:t>Activity = (x * 10,000 * 100)/ (0.3 * time). Variations exist in the absorbance and time reacted.</a:t>
            </a:r>
          </a:p>
          <a:p>
            <a:pPr marL="457200" lvl="0" indent="-342900" rtl="0">
              <a:spcBef>
                <a:spcPts val="0"/>
              </a:spcBef>
              <a:buSzPct val="100000"/>
              <a:buAutoNum type="arabicParenR"/>
            </a:pPr>
            <a:r>
              <a:rPr lang="en" sz="1800"/>
              <a:t>For catalase we divide by its concentration (mg/ml)</a:t>
            </a:r>
          </a:p>
          <a:p>
            <a:pPr marL="457200" lvl="0" indent="-342900" rtl="0">
              <a:spcBef>
                <a:spcPts val="0"/>
              </a:spcBef>
              <a:buSzPct val="100000"/>
              <a:buAutoNum type="arabicParenR"/>
            </a:pPr>
            <a:r>
              <a:rPr lang="en" sz="1800"/>
              <a:t>For extract we find the concentration first through protein quantification then divide activity by that value.</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Inhibitor Assay: Dilutions</a:t>
            </a:r>
          </a:p>
        </p:txBody>
      </p:sp>
      <p:sp>
        <p:nvSpPr>
          <p:cNvPr id="419" name="Shape 419"/>
          <p:cNvSpPr txBox="1"/>
          <p:nvPr/>
        </p:nvSpPr>
        <p:spPr>
          <a:xfrm>
            <a:off x="1809550" y="1225350"/>
            <a:ext cx="6536700" cy="1740299"/>
          </a:xfrm>
          <a:prstGeom prst="rect">
            <a:avLst/>
          </a:prstGeom>
          <a:noFill/>
          <a:ln>
            <a:noFill/>
          </a:ln>
        </p:spPr>
        <p:txBody>
          <a:bodyPr lIns="91425" tIns="91425" rIns="91425" bIns="91425" anchor="t" anchorCtr="0">
            <a:noAutofit/>
          </a:bodyPr>
          <a:lstStyle/>
          <a:p>
            <a:pPr marL="457200" lvl="0" indent="-323850" rtl="0">
              <a:spcBef>
                <a:spcPts val="0"/>
              </a:spcBef>
              <a:buSzPct val="100000"/>
              <a:buFont typeface="Old Standard TT"/>
              <a:buChar char="●"/>
            </a:pPr>
            <a:r>
              <a:rPr lang="en" sz="1500">
                <a:latin typeface="Old Standard TT"/>
                <a:ea typeface="Old Standard TT"/>
                <a:cs typeface="Old Standard TT"/>
                <a:sym typeface="Old Standard TT"/>
              </a:rPr>
              <a:t>Dilutions for the inhibitor are the same as the ones for the catalase assay</a:t>
            </a:r>
          </a:p>
          <a:p>
            <a:pPr marL="457200" lvl="0" indent="-323850" rtl="0">
              <a:spcBef>
                <a:spcPts val="0"/>
              </a:spcBef>
              <a:buSzPct val="100000"/>
              <a:buFont typeface="Old Standard TT"/>
              <a:buChar char="●"/>
            </a:pPr>
            <a:r>
              <a:rPr lang="en" sz="1500">
                <a:latin typeface="Old Standard TT"/>
                <a:ea typeface="Old Standard TT"/>
                <a:cs typeface="Old Standard TT"/>
                <a:sym typeface="Old Standard TT"/>
              </a:rPr>
              <a:t>20 </a:t>
            </a:r>
            <a:r>
              <a:rPr lang="en" sz="1500">
                <a:solidFill>
                  <a:schemeClr val="dk1"/>
                </a:solidFill>
                <a:latin typeface="Old Standard TT"/>
                <a:ea typeface="Old Standard TT"/>
                <a:cs typeface="Old Standard TT"/>
                <a:sym typeface="Old Standard TT"/>
              </a:rPr>
              <a:t>μl of pure catalase goes into the 20X solution, 20 μl of that goes into the 400X solution and 20 μl of that goes into the 10,000X solution.</a:t>
            </a:r>
          </a:p>
          <a:p>
            <a:pPr marL="457200" lvl="0" indent="-323850" rtl="0">
              <a:spcBef>
                <a:spcPts val="0"/>
              </a:spcBef>
              <a:buClr>
                <a:schemeClr val="dk1"/>
              </a:buClr>
              <a:buSzPct val="100000"/>
              <a:buFont typeface="Old Standard TT"/>
              <a:buChar char="●"/>
            </a:pPr>
            <a:r>
              <a:rPr lang="en" sz="1500">
                <a:solidFill>
                  <a:schemeClr val="dk1"/>
                </a:solidFill>
                <a:latin typeface="Old Standard TT"/>
                <a:ea typeface="Old Standard TT"/>
                <a:cs typeface="Old Standard TT"/>
                <a:sym typeface="Old Standard TT"/>
              </a:rPr>
              <a:t>Only the 10,000X solution is used to keep the concentration of catalase constant while we test the effects of the inhibitors.</a:t>
            </a:r>
          </a:p>
        </p:txBody>
      </p:sp>
      <p:pic>
        <p:nvPicPr>
          <p:cNvPr id="420" name="Shape 420"/>
          <p:cNvPicPr preferRelativeResize="0"/>
          <p:nvPr/>
        </p:nvPicPr>
        <p:blipFill>
          <a:blip r:embed="rId3">
            <a:alphaModFix/>
          </a:blip>
          <a:stretch>
            <a:fillRect/>
          </a:stretch>
        </p:blipFill>
        <p:spPr>
          <a:xfrm>
            <a:off x="3513162" y="3423462"/>
            <a:ext cx="530550" cy="1308700"/>
          </a:xfrm>
          <a:prstGeom prst="rect">
            <a:avLst/>
          </a:prstGeom>
          <a:noFill/>
          <a:ln>
            <a:noFill/>
          </a:ln>
        </p:spPr>
      </p:pic>
      <p:pic>
        <p:nvPicPr>
          <p:cNvPr id="421" name="Shape 421"/>
          <p:cNvPicPr preferRelativeResize="0"/>
          <p:nvPr/>
        </p:nvPicPr>
        <p:blipFill>
          <a:blip r:embed="rId3">
            <a:alphaModFix/>
          </a:blip>
          <a:stretch>
            <a:fillRect/>
          </a:stretch>
        </p:blipFill>
        <p:spPr>
          <a:xfrm>
            <a:off x="5100562" y="3423478"/>
            <a:ext cx="530550" cy="1308670"/>
          </a:xfrm>
          <a:prstGeom prst="rect">
            <a:avLst/>
          </a:prstGeom>
          <a:noFill/>
          <a:ln>
            <a:noFill/>
          </a:ln>
        </p:spPr>
      </p:pic>
      <p:pic>
        <p:nvPicPr>
          <p:cNvPr id="422" name="Shape 422"/>
          <p:cNvPicPr preferRelativeResize="0"/>
          <p:nvPr/>
        </p:nvPicPr>
        <p:blipFill>
          <a:blip r:embed="rId3">
            <a:alphaModFix/>
          </a:blip>
          <a:stretch>
            <a:fillRect/>
          </a:stretch>
        </p:blipFill>
        <p:spPr>
          <a:xfrm>
            <a:off x="6723375" y="3423464"/>
            <a:ext cx="530550" cy="1308685"/>
          </a:xfrm>
          <a:prstGeom prst="rect">
            <a:avLst/>
          </a:prstGeom>
          <a:noFill/>
          <a:ln>
            <a:noFill/>
          </a:ln>
        </p:spPr>
      </p:pic>
      <p:sp>
        <p:nvSpPr>
          <p:cNvPr id="423" name="Shape 423"/>
          <p:cNvSpPr txBox="1"/>
          <p:nvPr/>
        </p:nvSpPr>
        <p:spPr>
          <a:xfrm>
            <a:off x="3513162" y="35648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20 X</a:t>
            </a:r>
          </a:p>
        </p:txBody>
      </p:sp>
      <p:sp>
        <p:nvSpPr>
          <p:cNvPr id="424" name="Shape 424"/>
          <p:cNvSpPr txBox="1"/>
          <p:nvPr/>
        </p:nvSpPr>
        <p:spPr>
          <a:xfrm>
            <a:off x="4995925" y="3564850"/>
            <a:ext cx="830400" cy="107100"/>
          </a:xfrm>
          <a:prstGeom prst="rect">
            <a:avLst/>
          </a:prstGeom>
          <a:noFill/>
          <a:ln>
            <a:noFill/>
          </a:ln>
        </p:spPr>
        <p:txBody>
          <a:bodyPr lIns="91425" tIns="91425" rIns="91425" bIns="91425" anchor="t" anchorCtr="0">
            <a:noAutofit/>
          </a:bodyPr>
          <a:lstStyle/>
          <a:p>
            <a:pPr lvl="0" rtl="0">
              <a:spcBef>
                <a:spcPts val="0"/>
              </a:spcBef>
              <a:buNone/>
            </a:pPr>
            <a:r>
              <a:rPr lang="en" sz="1800" b="1"/>
              <a:t>400 X</a:t>
            </a:r>
          </a:p>
        </p:txBody>
      </p:sp>
      <p:sp>
        <p:nvSpPr>
          <p:cNvPr id="425" name="Shape 425"/>
          <p:cNvSpPr txBox="1"/>
          <p:nvPr/>
        </p:nvSpPr>
        <p:spPr>
          <a:xfrm>
            <a:off x="6592450" y="3544750"/>
            <a:ext cx="1152000" cy="147300"/>
          </a:xfrm>
          <a:prstGeom prst="rect">
            <a:avLst/>
          </a:prstGeom>
          <a:noFill/>
          <a:ln>
            <a:noFill/>
          </a:ln>
        </p:spPr>
        <p:txBody>
          <a:bodyPr lIns="91425" tIns="91425" rIns="91425" bIns="91425" anchor="t" anchorCtr="0">
            <a:noAutofit/>
          </a:bodyPr>
          <a:lstStyle/>
          <a:p>
            <a:pPr lvl="0" rtl="0">
              <a:spcBef>
                <a:spcPts val="0"/>
              </a:spcBef>
              <a:buNone/>
            </a:pPr>
            <a:r>
              <a:rPr lang="en" sz="1800" b="1"/>
              <a:t>10000 X</a:t>
            </a:r>
          </a:p>
        </p:txBody>
      </p:sp>
      <p:sp>
        <p:nvSpPr>
          <p:cNvPr id="426" name="Shape 426"/>
          <p:cNvSpPr/>
          <p:nvPr/>
        </p:nvSpPr>
        <p:spPr>
          <a:xfrm>
            <a:off x="2718100" y="3819350"/>
            <a:ext cx="794999" cy="388500"/>
          </a:xfrm>
          <a:prstGeom prst="rightArrow">
            <a:avLst>
              <a:gd name="adj1" fmla="val 50000"/>
              <a:gd name="adj2" fmla="val 50000"/>
            </a:avLst>
          </a:prstGeom>
          <a:solidFill>
            <a:srgbClr val="999999"/>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27" name="Shape 427"/>
          <p:cNvSpPr/>
          <p:nvPr/>
        </p:nvSpPr>
        <p:spPr>
          <a:xfrm>
            <a:off x="4174650" y="3819350"/>
            <a:ext cx="794999" cy="388500"/>
          </a:xfrm>
          <a:prstGeom prst="rightArrow">
            <a:avLst>
              <a:gd name="adj1" fmla="val 50000"/>
              <a:gd name="adj2" fmla="val 50000"/>
            </a:avLst>
          </a:prstGeom>
          <a:solidFill>
            <a:srgbClr val="999999"/>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28" name="Shape 428"/>
          <p:cNvSpPr/>
          <p:nvPr/>
        </p:nvSpPr>
        <p:spPr>
          <a:xfrm>
            <a:off x="5762050" y="3819337"/>
            <a:ext cx="794999" cy="388500"/>
          </a:xfrm>
          <a:prstGeom prst="rightArrow">
            <a:avLst>
              <a:gd name="adj1" fmla="val 50000"/>
              <a:gd name="adj2" fmla="val 50000"/>
            </a:avLst>
          </a:prstGeom>
          <a:solidFill>
            <a:srgbClr val="999999"/>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29" name="Shape 429"/>
          <p:cNvSpPr txBox="1"/>
          <p:nvPr/>
        </p:nvSpPr>
        <p:spPr>
          <a:xfrm>
            <a:off x="2700400" y="3852800"/>
            <a:ext cx="830400" cy="321599"/>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b="1">
                <a:solidFill>
                  <a:schemeClr val="dk1"/>
                </a:solidFill>
                <a:latin typeface="Old Standard TT"/>
                <a:ea typeface="Old Standard TT"/>
                <a:cs typeface="Old Standard TT"/>
                <a:sym typeface="Old Standard TT"/>
              </a:rPr>
              <a:t>20 </a:t>
            </a:r>
            <a:r>
              <a:rPr lang="en" b="1">
                <a:solidFill>
                  <a:schemeClr val="dk1"/>
                </a:solidFill>
                <a:latin typeface="Verdana"/>
                <a:ea typeface="Verdana"/>
                <a:cs typeface="Verdana"/>
                <a:sym typeface="Verdana"/>
              </a:rPr>
              <a:t>μ</a:t>
            </a:r>
            <a:r>
              <a:rPr lang="en" b="1">
                <a:solidFill>
                  <a:schemeClr val="dk1"/>
                </a:solidFill>
              </a:rPr>
              <a:t>l</a:t>
            </a:r>
          </a:p>
        </p:txBody>
      </p:sp>
      <p:sp>
        <p:nvSpPr>
          <p:cNvPr id="430" name="Shape 430"/>
          <p:cNvSpPr txBox="1"/>
          <p:nvPr/>
        </p:nvSpPr>
        <p:spPr>
          <a:xfrm>
            <a:off x="4156950" y="3852800"/>
            <a:ext cx="830400" cy="321599"/>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b="1">
                <a:solidFill>
                  <a:schemeClr val="dk1"/>
                </a:solidFill>
                <a:latin typeface="Old Standard TT"/>
                <a:ea typeface="Old Standard TT"/>
                <a:cs typeface="Old Standard TT"/>
                <a:sym typeface="Old Standard TT"/>
              </a:rPr>
              <a:t>20 </a:t>
            </a:r>
            <a:r>
              <a:rPr lang="en" b="1">
                <a:solidFill>
                  <a:schemeClr val="dk1"/>
                </a:solidFill>
                <a:latin typeface="Verdana"/>
                <a:ea typeface="Verdana"/>
                <a:cs typeface="Verdana"/>
                <a:sym typeface="Verdana"/>
              </a:rPr>
              <a:t>μ</a:t>
            </a:r>
            <a:r>
              <a:rPr lang="en" b="1">
                <a:solidFill>
                  <a:schemeClr val="dk1"/>
                </a:solidFill>
              </a:rPr>
              <a:t>l</a:t>
            </a:r>
          </a:p>
        </p:txBody>
      </p:sp>
      <p:sp>
        <p:nvSpPr>
          <p:cNvPr id="431" name="Shape 431"/>
          <p:cNvSpPr txBox="1"/>
          <p:nvPr/>
        </p:nvSpPr>
        <p:spPr>
          <a:xfrm>
            <a:off x="5762050" y="3852787"/>
            <a:ext cx="830400" cy="321599"/>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r>
              <a:rPr lang="en" b="1">
                <a:solidFill>
                  <a:schemeClr val="dk1"/>
                </a:solidFill>
                <a:latin typeface="Old Standard TT"/>
                <a:ea typeface="Old Standard TT"/>
                <a:cs typeface="Old Standard TT"/>
                <a:sym typeface="Old Standard TT"/>
              </a:rPr>
              <a:t>20 </a:t>
            </a:r>
            <a:r>
              <a:rPr lang="en" b="1">
                <a:solidFill>
                  <a:schemeClr val="dk1"/>
                </a:solidFill>
                <a:latin typeface="Verdana"/>
                <a:ea typeface="Verdana"/>
                <a:cs typeface="Verdana"/>
                <a:sym typeface="Verdana"/>
              </a:rPr>
              <a:t>μ</a:t>
            </a:r>
            <a:r>
              <a:rPr lang="en" b="1">
                <a:solidFill>
                  <a:schemeClr val="dk1"/>
                </a:solidFill>
              </a:rPr>
              <a:t>l</a:t>
            </a:r>
          </a:p>
        </p:txBody>
      </p:sp>
      <p:sp>
        <p:nvSpPr>
          <p:cNvPr id="432" name="Shape 432"/>
          <p:cNvSpPr txBox="1"/>
          <p:nvPr/>
        </p:nvSpPr>
        <p:spPr>
          <a:xfrm>
            <a:off x="3202450" y="3029075"/>
            <a:ext cx="1152000" cy="254399"/>
          </a:xfrm>
          <a:prstGeom prst="rect">
            <a:avLst/>
          </a:prstGeom>
          <a:noFill/>
          <a:ln>
            <a:noFill/>
          </a:ln>
        </p:spPr>
        <p:txBody>
          <a:bodyPr lIns="91425" tIns="91425" rIns="91425" bIns="91425" anchor="t" anchorCtr="0">
            <a:noAutofit/>
          </a:bodyPr>
          <a:lstStyle/>
          <a:p>
            <a:pPr lvl="0" rtl="0">
              <a:spcBef>
                <a:spcPts val="0"/>
              </a:spcBef>
              <a:buNone/>
            </a:pPr>
            <a:r>
              <a:rPr lang="en"/>
              <a:t>380 </a:t>
            </a:r>
            <a:r>
              <a:rPr lang="en">
                <a:solidFill>
                  <a:schemeClr val="dk1"/>
                </a:solidFill>
                <a:latin typeface="Verdana"/>
                <a:ea typeface="Verdana"/>
                <a:cs typeface="Verdana"/>
                <a:sym typeface="Verdana"/>
              </a:rPr>
              <a:t>μ</a:t>
            </a:r>
            <a:r>
              <a:rPr lang="en">
                <a:solidFill>
                  <a:schemeClr val="dk1"/>
                </a:solidFill>
              </a:rPr>
              <a:t>l H20</a:t>
            </a:r>
          </a:p>
        </p:txBody>
      </p:sp>
      <p:sp>
        <p:nvSpPr>
          <p:cNvPr id="433" name="Shape 433"/>
          <p:cNvSpPr txBox="1"/>
          <p:nvPr/>
        </p:nvSpPr>
        <p:spPr>
          <a:xfrm>
            <a:off x="4789850" y="3029062"/>
            <a:ext cx="1152000" cy="254399"/>
          </a:xfrm>
          <a:prstGeom prst="rect">
            <a:avLst/>
          </a:prstGeom>
          <a:noFill/>
          <a:ln>
            <a:noFill/>
          </a:ln>
        </p:spPr>
        <p:txBody>
          <a:bodyPr lIns="91425" tIns="91425" rIns="91425" bIns="91425" anchor="t" anchorCtr="0">
            <a:noAutofit/>
          </a:bodyPr>
          <a:lstStyle/>
          <a:p>
            <a:pPr lvl="0" rtl="0">
              <a:spcBef>
                <a:spcPts val="0"/>
              </a:spcBef>
              <a:buNone/>
            </a:pPr>
            <a:r>
              <a:rPr lang="en"/>
              <a:t>380 </a:t>
            </a:r>
            <a:r>
              <a:rPr lang="en">
                <a:solidFill>
                  <a:schemeClr val="dk1"/>
                </a:solidFill>
                <a:latin typeface="Verdana"/>
                <a:ea typeface="Verdana"/>
                <a:cs typeface="Verdana"/>
                <a:sym typeface="Verdana"/>
              </a:rPr>
              <a:t>μ</a:t>
            </a:r>
            <a:r>
              <a:rPr lang="en">
                <a:solidFill>
                  <a:schemeClr val="dk1"/>
                </a:solidFill>
              </a:rPr>
              <a:t>l H20</a:t>
            </a:r>
          </a:p>
        </p:txBody>
      </p:sp>
      <p:sp>
        <p:nvSpPr>
          <p:cNvPr id="434" name="Shape 434"/>
          <p:cNvSpPr txBox="1"/>
          <p:nvPr/>
        </p:nvSpPr>
        <p:spPr>
          <a:xfrm>
            <a:off x="6377250" y="3029075"/>
            <a:ext cx="1152000" cy="254399"/>
          </a:xfrm>
          <a:prstGeom prst="rect">
            <a:avLst/>
          </a:prstGeom>
          <a:noFill/>
          <a:ln>
            <a:noFill/>
          </a:ln>
        </p:spPr>
        <p:txBody>
          <a:bodyPr lIns="91425" tIns="91425" rIns="91425" bIns="91425" anchor="t" anchorCtr="0">
            <a:noAutofit/>
          </a:bodyPr>
          <a:lstStyle/>
          <a:p>
            <a:pPr lvl="0" rtl="0">
              <a:spcBef>
                <a:spcPts val="0"/>
              </a:spcBef>
              <a:buNone/>
            </a:pPr>
            <a:r>
              <a:rPr lang="en"/>
              <a:t>480 </a:t>
            </a:r>
            <a:r>
              <a:rPr lang="en">
                <a:solidFill>
                  <a:schemeClr val="dk1"/>
                </a:solidFill>
                <a:latin typeface="Verdana"/>
                <a:ea typeface="Verdana"/>
                <a:cs typeface="Verdana"/>
                <a:sym typeface="Verdana"/>
              </a:rPr>
              <a:t>μ</a:t>
            </a:r>
            <a:r>
              <a:rPr lang="en">
                <a:solidFill>
                  <a:schemeClr val="dk1"/>
                </a:solidFill>
              </a:rPr>
              <a:t>l H20</a:t>
            </a:r>
          </a:p>
        </p:txBody>
      </p:sp>
      <p:pic>
        <p:nvPicPr>
          <p:cNvPr id="435" name="Shape 435"/>
          <p:cNvPicPr preferRelativeResize="0"/>
          <p:nvPr/>
        </p:nvPicPr>
        <p:blipFill>
          <a:blip r:embed="rId3">
            <a:alphaModFix/>
          </a:blip>
          <a:stretch>
            <a:fillRect/>
          </a:stretch>
        </p:blipFill>
        <p:spPr>
          <a:xfrm>
            <a:off x="1809537" y="3423462"/>
            <a:ext cx="530550" cy="1308700"/>
          </a:xfrm>
          <a:prstGeom prst="rect">
            <a:avLst/>
          </a:prstGeom>
          <a:noFill/>
          <a:ln>
            <a:noFill/>
          </a:ln>
        </p:spPr>
      </p:pic>
      <p:sp>
        <p:nvSpPr>
          <p:cNvPr id="436" name="Shape 436"/>
          <p:cNvSpPr txBox="1"/>
          <p:nvPr/>
        </p:nvSpPr>
        <p:spPr>
          <a:xfrm>
            <a:off x="1480825" y="3598400"/>
            <a:ext cx="1237200" cy="254399"/>
          </a:xfrm>
          <a:prstGeom prst="rect">
            <a:avLst/>
          </a:prstGeom>
          <a:noFill/>
          <a:ln>
            <a:noFill/>
          </a:ln>
        </p:spPr>
        <p:txBody>
          <a:bodyPr lIns="91425" tIns="91425" rIns="91425" bIns="91425" anchor="t" anchorCtr="0">
            <a:noAutofit/>
          </a:bodyPr>
          <a:lstStyle/>
          <a:p>
            <a:pPr lvl="0">
              <a:spcBef>
                <a:spcPts val="0"/>
              </a:spcBef>
              <a:buNone/>
            </a:pPr>
            <a:r>
              <a:rPr lang="en" sz="1800" b="1"/>
              <a:t>Catalase</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Shape 441"/>
          <p:cNvSpPr txBox="1">
            <a:spLocks noGrp="1"/>
          </p:cNvSpPr>
          <p:nvPr>
            <p:ph type="title"/>
          </p:nvPr>
        </p:nvSpPr>
        <p:spPr>
          <a:xfrm>
            <a:off x="263175" y="287325"/>
            <a:ext cx="8520599" cy="613200"/>
          </a:xfrm>
          <a:prstGeom prst="rect">
            <a:avLst/>
          </a:prstGeom>
        </p:spPr>
        <p:txBody>
          <a:bodyPr lIns="91425" tIns="91425" rIns="91425" bIns="91425" anchor="t" anchorCtr="0">
            <a:noAutofit/>
          </a:bodyPr>
          <a:lstStyle/>
          <a:p>
            <a:pPr lvl="0">
              <a:spcBef>
                <a:spcPts val="0"/>
              </a:spcBef>
              <a:buNone/>
            </a:pPr>
            <a:r>
              <a:rPr lang="en"/>
              <a:t>Inhibitor Assay: Reaction</a:t>
            </a:r>
          </a:p>
        </p:txBody>
      </p:sp>
      <p:sp>
        <p:nvSpPr>
          <p:cNvPr id="442" name="Shape 442"/>
          <p:cNvSpPr txBox="1">
            <a:spLocks noGrp="1"/>
          </p:cNvSpPr>
          <p:nvPr>
            <p:ph type="body" idx="4294967295"/>
          </p:nvPr>
        </p:nvSpPr>
        <p:spPr>
          <a:xfrm>
            <a:off x="988775" y="1997275"/>
            <a:ext cx="897899" cy="440699"/>
          </a:xfrm>
          <a:prstGeom prst="rect">
            <a:avLst/>
          </a:prstGeom>
        </p:spPr>
        <p:txBody>
          <a:bodyPr lIns="91425" tIns="91425" rIns="91425" bIns="91425" anchor="t" anchorCtr="0">
            <a:noAutofit/>
          </a:bodyPr>
          <a:lstStyle/>
          <a:p>
            <a:pPr lvl="0" rtl="0">
              <a:spcBef>
                <a:spcPts val="0"/>
              </a:spcBef>
              <a:buNone/>
            </a:pPr>
            <a:r>
              <a:rPr lang="en" sz="1100"/>
              <a:t>225 μl H20</a:t>
            </a:r>
          </a:p>
          <a:p>
            <a:pPr lvl="0" rtl="0">
              <a:spcBef>
                <a:spcPts val="0"/>
              </a:spcBef>
              <a:buNone/>
            </a:pPr>
            <a:r>
              <a:rPr lang="en" sz="1100"/>
              <a:t>75 μl H202</a:t>
            </a:r>
          </a:p>
          <a:p>
            <a:pPr lvl="0" rtl="0">
              <a:spcBef>
                <a:spcPts val="0"/>
              </a:spcBef>
              <a:buNone/>
            </a:pPr>
            <a:endParaRPr/>
          </a:p>
        </p:txBody>
      </p:sp>
      <p:pic>
        <p:nvPicPr>
          <p:cNvPr id="443" name="Shape 443"/>
          <p:cNvPicPr preferRelativeResize="0"/>
          <p:nvPr/>
        </p:nvPicPr>
        <p:blipFill>
          <a:blip r:embed="rId3">
            <a:alphaModFix/>
          </a:blip>
          <a:stretch>
            <a:fillRect/>
          </a:stretch>
        </p:blipFill>
        <p:spPr>
          <a:xfrm>
            <a:off x="517187" y="3022312"/>
            <a:ext cx="530550" cy="1308700"/>
          </a:xfrm>
          <a:prstGeom prst="rect">
            <a:avLst/>
          </a:prstGeom>
          <a:noFill/>
          <a:ln>
            <a:noFill/>
          </a:ln>
        </p:spPr>
      </p:pic>
      <p:pic>
        <p:nvPicPr>
          <p:cNvPr id="444" name="Shape 444"/>
          <p:cNvPicPr preferRelativeResize="0"/>
          <p:nvPr/>
        </p:nvPicPr>
        <p:blipFill>
          <a:blip r:embed="rId3">
            <a:alphaModFix/>
          </a:blip>
          <a:stretch>
            <a:fillRect/>
          </a:stretch>
        </p:blipFill>
        <p:spPr>
          <a:xfrm>
            <a:off x="2195062" y="3022312"/>
            <a:ext cx="530550" cy="1308700"/>
          </a:xfrm>
          <a:prstGeom prst="rect">
            <a:avLst/>
          </a:prstGeom>
          <a:noFill/>
          <a:ln>
            <a:noFill/>
          </a:ln>
        </p:spPr>
      </p:pic>
      <p:pic>
        <p:nvPicPr>
          <p:cNvPr id="445" name="Shape 445"/>
          <p:cNvPicPr preferRelativeResize="0"/>
          <p:nvPr/>
        </p:nvPicPr>
        <p:blipFill>
          <a:blip r:embed="rId3">
            <a:alphaModFix/>
          </a:blip>
          <a:stretch>
            <a:fillRect/>
          </a:stretch>
        </p:blipFill>
        <p:spPr>
          <a:xfrm>
            <a:off x="1356125" y="3022312"/>
            <a:ext cx="530550" cy="1308700"/>
          </a:xfrm>
          <a:prstGeom prst="rect">
            <a:avLst/>
          </a:prstGeom>
          <a:noFill/>
          <a:ln>
            <a:noFill/>
          </a:ln>
        </p:spPr>
      </p:pic>
      <p:pic>
        <p:nvPicPr>
          <p:cNvPr id="446" name="Shape 446"/>
          <p:cNvPicPr preferRelativeResize="0"/>
          <p:nvPr/>
        </p:nvPicPr>
        <p:blipFill>
          <a:blip r:embed="rId3">
            <a:alphaModFix/>
          </a:blip>
          <a:stretch>
            <a:fillRect/>
          </a:stretch>
        </p:blipFill>
        <p:spPr>
          <a:xfrm>
            <a:off x="3939912" y="3022312"/>
            <a:ext cx="530550" cy="1308700"/>
          </a:xfrm>
          <a:prstGeom prst="rect">
            <a:avLst/>
          </a:prstGeom>
          <a:noFill/>
          <a:ln>
            <a:noFill/>
          </a:ln>
        </p:spPr>
      </p:pic>
      <p:pic>
        <p:nvPicPr>
          <p:cNvPr id="447" name="Shape 447"/>
          <p:cNvPicPr preferRelativeResize="0"/>
          <p:nvPr/>
        </p:nvPicPr>
        <p:blipFill>
          <a:blip r:embed="rId3">
            <a:alphaModFix/>
          </a:blip>
          <a:stretch>
            <a:fillRect/>
          </a:stretch>
        </p:blipFill>
        <p:spPr>
          <a:xfrm>
            <a:off x="3139512" y="3022312"/>
            <a:ext cx="530550" cy="1308700"/>
          </a:xfrm>
          <a:prstGeom prst="rect">
            <a:avLst/>
          </a:prstGeom>
          <a:noFill/>
          <a:ln>
            <a:noFill/>
          </a:ln>
        </p:spPr>
      </p:pic>
      <p:pic>
        <p:nvPicPr>
          <p:cNvPr id="448" name="Shape 448"/>
          <p:cNvPicPr preferRelativeResize="0"/>
          <p:nvPr/>
        </p:nvPicPr>
        <p:blipFill>
          <a:blip r:embed="rId3">
            <a:alphaModFix/>
          </a:blip>
          <a:stretch>
            <a:fillRect/>
          </a:stretch>
        </p:blipFill>
        <p:spPr>
          <a:xfrm>
            <a:off x="7476387" y="3022312"/>
            <a:ext cx="530550" cy="1308700"/>
          </a:xfrm>
          <a:prstGeom prst="rect">
            <a:avLst/>
          </a:prstGeom>
          <a:noFill/>
          <a:ln>
            <a:noFill/>
          </a:ln>
        </p:spPr>
      </p:pic>
      <p:pic>
        <p:nvPicPr>
          <p:cNvPr id="449" name="Shape 449"/>
          <p:cNvPicPr preferRelativeResize="0"/>
          <p:nvPr/>
        </p:nvPicPr>
        <p:blipFill>
          <a:blip r:embed="rId3">
            <a:alphaModFix/>
          </a:blip>
          <a:stretch>
            <a:fillRect/>
          </a:stretch>
        </p:blipFill>
        <p:spPr>
          <a:xfrm>
            <a:off x="6575525" y="3022312"/>
            <a:ext cx="530550" cy="1308700"/>
          </a:xfrm>
          <a:prstGeom prst="rect">
            <a:avLst/>
          </a:prstGeom>
          <a:noFill/>
          <a:ln>
            <a:noFill/>
          </a:ln>
        </p:spPr>
      </p:pic>
      <p:pic>
        <p:nvPicPr>
          <p:cNvPr id="450" name="Shape 450"/>
          <p:cNvPicPr preferRelativeResize="0"/>
          <p:nvPr/>
        </p:nvPicPr>
        <p:blipFill>
          <a:blip r:embed="rId3">
            <a:alphaModFix/>
          </a:blip>
          <a:stretch>
            <a:fillRect/>
          </a:stretch>
        </p:blipFill>
        <p:spPr>
          <a:xfrm>
            <a:off x="5643262" y="3022325"/>
            <a:ext cx="530550" cy="1308700"/>
          </a:xfrm>
          <a:prstGeom prst="rect">
            <a:avLst/>
          </a:prstGeom>
          <a:noFill/>
          <a:ln>
            <a:noFill/>
          </a:ln>
        </p:spPr>
      </p:pic>
      <p:pic>
        <p:nvPicPr>
          <p:cNvPr id="451" name="Shape 451"/>
          <p:cNvPicPr preferRelativeResize="0"/>
          <p:nvPr/>
        </p:nvPicPr>
        <p:blipFill>
          <a:blip r:embed="rId3">
            <a:alphaModFix/>
          </a:blip>
          <a:stretch>
            <a:fillRect/>
          </a:stretch>
        </p:blipFill>
        <p:spPr>
          <a:xfrm>
            <a:off x="4807287" y="3022312"/>
            <a:ext cx="530550" cy="1308700"/>
          </a:xfrm>
          <a:prstGeom prst="rect">
            <a:avLst/>
          </a:prstGeom>
          <a:noFill/>
          <a:ln>
            <a:noFill/>
          </a:ln>
        </p:spPr>
      </p:pic>
      <p:sp>
        <p:nvSpPr>
          <p:cNvPr id="452" name="Shape 452"/>
          <p:cNvSpPr txBox="1"/>
          <p:nvPr/>
        </p:nvSpPr>
        <p:spPr>
          <a:xfrm>
            <a:off x="3585712" y="43415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219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53" name="Shape 453"/>
          <p:cNvSpPr txBox="1"/>
          <p:nvPr/>
        </p:nvSpPr>
        <p:spPr>
          <a:xfrm>
            <a:off x="3585712" y="47322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
        <p:nvSpPr>
          <p:cNvPr id="454" name="Shape 454"/>
          <p:cNvSpPr txBox="1"/>
          <p:nvPr/>
        </p:nvSpPr>
        <p:spPr>
          <a:xfrm>
            <a:off x="2097887"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455" name="Shape 455"/>
          <p:cNvSpPr txBox="1"/>
          <p:nvPr/>
        </p:nvSpPr>
        <p:spPr>
          <a:xfrm>
            <a:off x="1333775"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456" name="Shape 456"/>
          <p:cNvSpPr txBox="1"/>
          <p:nvPr/>
        </p:nvSpPr>
        <p:spPr>
          <a:xfrm>
            <a:off x="3823475"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457" name="Shape 457"/>
          <p:cNvSpPr txBox="1"/>
          <p:nvPr/>
        </p:nvSpPr>
        <p:spPr>
          <a:xfrm>
            <a:off x="3018912" y="332800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458" name="Shape 458"/>
          <p:cNvSpPr txBox="1"/>
          <p:nvPr/>
        </p:nvSpPr>
        <p:spPr>
          <a:xfrm>
            <a:off x="6517987"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X</a:t>
            </a:r>
          </a:p>
        </p:txBody>
      </p:sp>
      <p:sp>
        <p:nvSpPr>
          <p:cNvPr id="459" name="Shape 459"/>
          <p:cNvSpPr txBox="1"/>
          <p:nvPr/>
        </p:nvSpPr>
        <p:spPr>
          <a:xfrm>
            <a:off x="7234761" y="335770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a:t>
            </a:r>
          </a:p>
          <a:p>
            <a:pPr lvl="0" rtl="0">
              <a:spcBef>
                <a:spcPts val="0"/>
              </a:spcBef>
              <a:buNone/>
            </a:pPr>
            <a:r>
              <a:rPr lang="en" sz="1800" b="1"/>
              <a:t> X</a:t>
            </a:r>
          </a:p>
          <a:p>
            <a:pPr lvl="0" rtl="0">
              <a:spcBef>
                <a:spcPts val="0"/>
              </a:spcBef>
              <a:buNone/>
            </a:pPr>
            <a:endParaRPr sz="1800" b="1"/>
          </a:p>
        </p:txBody>
      </p:sp>
      <p:sp>
        <p:nvSpPr>
          <p:cNvPr id="460" name="Shape 460"/>
          <p:cNvSpPr txBox="1"/>
          <p:nvPr/>
        </p:nvSpPr>
        <p:spPr>
          <a:xfrm>
            <a:off x="4657376" y="3328000"/>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461" name="Shape 461"/>
          <p:cNvSpPr txBox="1"/>
          <p:nvPr/>
        </p:nvSpPr>
        <p:spPr>
          <a:xfrm>
            <a:off x="5616450" y="33002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462" name="Shape 462"/>
          <p:cNvSpPr txBox="1"/>
          <p:nvPr/>
        </p:nvSpPr>
        <p:spPr>
          <a:xfrm>
            <a:off x="358112" y="332800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pic>
        <p:nvPicPr>
          <p:cNvPr id="463" name="Shape 463"/>
          <p:cNvPicPr preferRelativeResize="0"/>
          <p:nvPr/>
        </p:nvPicPr>
        <p:blipFill>
          <a:blip r:embed="rId3">
            <a:alphaModFix/>
          </a:blip>
          <a:stretch>
            <a:fillRect/>
          </a:stretch>
        </p:blipFill>
        <p:spPr>
          <a:xfrm>
            <a:off x="5337850" y="783514"/>
            <a:ext cx="530550" cy="1308685"/>
          </a:xfrm>
          <a:prstGeom prst="rect">
            <a:avLst/>
          </a:prstGeom>
          <a:noFill/>
          <a:ln>
            <a:noFill/>
          </a:ln>
        </p:spPr>
      </p:pic>
      <p:sp>
        <p:nvSpPr>
          <p:cNvPr id="464" name="Shape 464"/>
          <p:cNvSpPr txBox="1"/>
          <p:nvPr/>
        </p:nvSpPr>
        <p:spPr>
          <a:xfrm>
            <a:off x="5027125" y="1146450"/>
            <a:ext cx="1152000" cy="147300"/>
          </a:xfrm>
          <a:prstGeom prst="rect">
            <a:avLst/>
          </a:prstGeom>
          <a:noFill/>
          <a:ln>
            <a:noFill/>
          </a:ln>
        </p:spPr>
        <p:txBody>
          <a:bodyPr lIns="91425" tIns="91425" rIns="91425" bIns="91425" anchor="t" anchorCtr="0">
            <a:noAutofit/>
          </a:bodyPr>
          <a:lstStyle/>
          <a:p>
            <a:pPr lvl="0" rtl="0">
              <a:spcBef>
                <a:spcPts val="0"/>
              </a:spcBef>
              <a:buNone/>
            </a:pPr>
            <a:r>
              <a:rPr lang="en" sz="1800" b="1"/>
              <a:t>10000 X C</a:t>
            </a:r>
          </a:p>
        </p:txBody>
      </p:sp>
      <p:sp>
        <p:nvSpPr>
          <p:cNvPr id="465" name="Shape 465"/>
          <p:cNvSpPr/>
          <p:nvPr/>
        </p:nvSpPr>
        <p:spPr>
          <a:xfrm rot="2762589">
            <a:off x="3518655" y="2075206"/>
            <a:ext cx="291305" cy="893453"/>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6" name="Shape 466"/>
          <p:cNvSpPr/>
          <p:nvPr/>
        </p:nvSpPr>
        <p:spPr>
          <a:xfrm rot="-705664">
            <a:off x="5876165" y="2278944"/>
            <a:ext cx="291418" cy="609843"/>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7" name="Shape 467"/>
          <p:cNvSpPr/>
          <p:nvPr/>
        </p:nvSpPr>
        <p:spPr>
          <a:xfrm rot="-1652486">
            <a:off x="6708451" y="2166811"/>
            <a:ext cx="291312" cy="746061"/>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8" name="Shape 468"/>
          <p:cNvSpPr/>
          <p:nvPr/>
        </p:nvSpPr>
        <p:spPr>
          <a:xfrm rot="-1779418">
            <a:off x="7577955" y="2049741"/>
            <a:ext cx="291023" cy="876121"/>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9" name="Shape 469"/>
          <p:cNvSpPr/>
          <p:nvPr/>
        </p:nvSpPr>
        <p:spPr>
          <a:xfrm rot="2479484">
            <a:off x="4280899" y="2142677"/>
            <a:ext cx="291219" cy="780385"/>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0" name="Shape 470"/>
          <p:cNvSpPr/>
          <p:nvPr/>
        </p:nvSpPr>
        <p:spPr>
          <a:xfrm rot="1684141">
            <a:off x="5103276" y="2237374"/>
            <a:ext cx="291370" cy="650788"/>
          </a:xfrm>
          <a:prstGeom prst="down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1" name="Shape 471"/>
          <p:cNvSpPr txBox="1"/>
          <p:nvPr/>
        </p:nvSpPr>
        <p:spPr>
          <a:xfrm flipH="1">
            <a:off x="6291625" y="1352991"/>
            <a:ext cx="530399" cy="336299"/>
          </a:xfrm>
          <a:prstGeom prst="rect">
            <a:avLst/>
          </a:prstGeom>
          <a:noFill/>
          <a:ln>
            <a:noFill/>
          </a:ln>
        </p:spPr>
        <p:txBody>
          <a:bodyPr lIns="91425" tIns="91425" rIns="91425" bIns="91425" anchor="t" anchorCtr="0">
            <a:noAutofit/>
          </a:bodyPr>
          <a:lstStyle/>
          <a:p>
            <a:pPr lvl="0" rtl="0">
              <a:spcBef>
                <a:spcPts val="0"/>
              </a:spcBef>
              <a:buNone/>
            </a:pPr>
            <a:r>
              <a:rPr lang="en" b="1"/>
              <a:t>6 </a:t>
            </a:r>
            <a:r>
              <a:rPr lang="en" b="1">
                <a:solidFill>
                  <a:schemeClr val="dk1"/>
                </a:solidFill>
                <a:latin typeface="Verdana"/>
                <a:ea typeface="Verdana"/>
                <a:cs typeface="Verdana"/>
                <a:sym typeface="Verdana"/>
              </a:rPr>
              <a:t>μ</a:t>
            </a:r>
            <a:r>
              <a:rPr lang="en" b="1">
                <a:solidFill>
                  <a:schemeClr val="dk1"/>
                </a:solidFill>
              </a:rPr>
              <a:t>l</a:t>
            </a:r>
            <a:r>
              <a:rPr lang="en"/>
              <a:t> </a:t>
            </a:r>
          </a:p>
        </p:txBody>
      </p:sp>
      <p:sp>
        <p:nvSpPr>
          <p:cNvPr id="472" name="Shape 472"/>
          <p:cNvSpPr/>
          <p:nvPr/>
        </p:nvSpPr>
        <p:spPr>
          <a:xfrm>
            <a:off x="570175" y="2623280"/>
            <a:ext cx="2123050" cy="276075"/>
          </a:xfrm>
          <a:custGeom>
            <a:avLst/>
            <a:gdLst/>
            <a:ahLst/>
            <a:cxnLst/>
            <a:rect l="0" t="0" r="0" b="0"/>
            <a:pathLst>
              <a:path w="84922" h="11043" extrusionOk="0">
                <a:moveTo>
                  <a:pt x="0" y="10558"/>
                </a:moveTo>
                <a:cubicBezTo>
                  <a:pt x="5307" y="-52"/>
                  <a:pt x="24764" y="9870"/>
                  <a:pt x="34937" y="3765"/>
                </a:cubicBezTo>
                <a:cubicBezTo>
                  <a:pt x="35917" y="3176"/>
                  <a:pt x="36057" y="1319"/>
                  <a:pt x="35423" y="368"/>
                </a:cubicBezTo>
                <a:cubicBezTo>
                  <a:pt x="34650" y="-789"/>
                  <a:pt x="32298" y="1429"/>
                  <a:pt x="32026" y="2794"/>
                </a:cubicBezTo>
                <a:cubicBezTo>
                  <a:pt x="31733" y="4256"/>
                  <a:pt x="33931" y="5706"/>
                  <a:pt x="35423" y="5706"/>
                </a:cubicBezTo>
                <a:cubicBezTo>
                  <a:pt x="37550" y="5706"/>
                  <a:pt x="39616" y="6441"/>
                  <a:pt x="41731" y="6676"/>
                </a:cubicBezTo>
                <a:cubicBezTo>
                  <a:pt x="52667" y="7890"/>
                  <a:pt x="63723" y="5706"/>
                  <a:pt x="74727" y="5706"/>
                </a:cubicBezTo>
                <a:cubicBezTo>
                  <a:pt x="77804" y="5706"/>
                  <a:pt x="82098" y="3729"/>
                  <a:pt x="83946" y="6191"/>
                </a:cubicBezTo>
                <a:cubicBezTo>
                  <a:pt x="84936" y="7510"/>
                  <a:pt x="84917" y="9393"/>
                  <a:pt x="84917" y="11043"/>
                </a:cubicBezTo>
              </a:path>
            </a:pathLst>
          </a:custGeom>
          <a:noFill/>
          <a:ln w="9525" cap="flat" cmpd="sng">
            <a:solidFill>
              <a:schemeClr val="dk2"/>
            </a:solidFill>
            <a:prstDash val="solid"/>
            <a:round/>
            <a:headEnd type="none" w="lg" len="lg"/>
            <a:tailEnd type="none" w="lg" len="lg"/>
          </a:ln>
        </p:spPr>
      </p:sp>
      <p:sp>
        <p:nvSpPr>
          <p:cNvPr id="473" name="Shape 473"/>
          <p:cNvSpPr/>
          <p:nvPr/>
        </p:nvSpPr>
        <p:spPr>
          <a:xfrm>
            <a:off x="3240075" y="4341500"/>
            <a:ext cx="1197675" cy="177075"/>
          </a:xfrm>
          <a:custGeom>
            <a:avLst/>
            <a:gdLst/>
            <a:ahLst/>
            <a:cxnLst/>
            <a:rect l="0" t="0" r="0" b="0"/>
            <a:pathLst>
              <a:path w="47907" h="7083" extrusionOk="0">
                <a:moveTo>
                  <a:pt x="0" y="0"/>
                </a:moveTo>
                <a:cubicBezTo>
                  <a:pt x="1781" y="7120"/>
                  <a:pt x="15250" y="-290"/>
                  <a:pt x="21815" y="2994"/>
                </a:cubicBezTo>
                <a:cubicBezTo>
                  <a:pt x="23024" y="3599"/>
                  <a:pt x="21487" y="7801"/>
                  <a:pt x="20532" y="6844"/>
                </a:cubicBezTo>
                <a:cubicBezTo>
                  <a:pt x="19089" y="5399"/>
                  <a:pt x="24050" y="4277"/>
                  <a:pt x="26092" y="4277"/>
                </a:cubicBezTo>
                <a:cubicBezTo>
                  <a:pt x="33431" y="4277"/>
                  <a:pt x="44624" y="7847"/>
                  <a:pt x="47907" y="1283"/>
                </a:cubicBezTo>
              </a:path>
            </a:pathLst>
          </a:custGeom>
          <a:noFill/>
          <a:ln w="9525" cap="flat" cmpd="sng">
            <a:solidFill>
              <a:schemeClr val="dk2"/>
            </a:solidFill>
            <a:prstDash val="solid"/>
            <a:round/>
            <a:headEnd type="none" w="lg" len="lg"/>
            <a:tailEnd type="none" w="lg" len="lg"/>
          </a:ln>
        </p:spPr>
      </p:sp>
      <p:sp>
        <p:nvSpPr>
          <p:cNvPr id="474" name="Shape 474"/>
          <p:cNvSpPr/>
          <p:nvPr/>
        </p:nvSpPr>
        <p:spPr>
          <a:xfrm>
            <a:off x="7902375" y="3015525"/>
            <a:ext cx="263100" cy="1432900"/>
          </a:xfrm>
          <a:custGeom>
            <a:avLst/>
            <a:gdLst/>
            <a:ahLst/>
            <a:cxnLst/>
            <a:rect l="0" t="0" r="0" b="0"/>
            <a:pathLst>
              <a:path w="10524" h="57316" extrusionOk="0">
                <a:moveTo>
                  <a:pt x="5133" y="0"/>
                </a:moveTo>
                <a:cubicBezTo>
                  <a:pt x="9469" y="0"/>
                  <a:pt x="9211" y="8953"/>
                  <a:pt x="7272" y="12832"/>
                </a:cubicBezTo>
                <a:cubicBezTo>
                  <a:pt x="5166" y="17042"/>
                  <a:pt x="7428" y="22276"/>
                  <a:pt x="6844" y="26947"/>
                </a:cubicBezTo>
                <a:cubicBezTo>
                  <a:pt x="6588" y="28987"/>
                  <a:pt x="8314" y="32729"/>
                  <a:pt x="10266" y="32080"/>
                </a:cubicBezTo>
                <a:cubicBezTo>
                  <a:pt x="11296" y="31737"/>
                  <a:pt x="7485" y="29732"/>
                  <a:pt x="7272" y="30797"/>
                </a:cubicBezTo>
                <a:cubicBezTo>
                  <a:pt x="5473" y="39784"/>
                  <a:pt x="8202" y="53224"/>
                  <a:pt x="0" y="57316"/>
                </a:cubicBezTo>
              </a:path>
            </a:pathLst>
          </a:custGeom>
          <a:noFill/>
          <a:ln w="9525" cap="flat" cmpd="sng">
            <a:solidFill>
              <a:schemeClr val="dk2"/>
            </a:solidFill>
            <a:prstDash val="solid"/>
            <a:round/>
            <a:headEnd type="none" w="lg" len="lg"/>
            <a:tailEnd type="none" w="lg" len="lg"/>
          </a:ln>
        </p:spPr>
      </p:sp>
      <p:sp>
        <p:nvSpPr>
          <p:cNvPr id="475" name="Shape 475"/>
          <p:cNvSpPr txBox="1"/>
          <p:nvPr/>
        </p:nvSpPr>
        <p:spPr>
          <a:xfrm>
            <a:off x="8249925" y="3328000"/>
            <a:ext cx="733499" cy="254399"/>
          </a:xfrm>
          <a:prstGeom prst="rect">
            <a:avLst/>
          </a:prstGeom>
          <a:noFill/>
          <a:ln>
            <a:noFill/>
          </a:ln>
        </p:spPr>
        <p:txBody>
          <a:bodyPr lIns="91425" tIns="91425" rIns="91425" bIns="91425" anchor="t" anchorCtr="0">
            <a:noAutofit/>
          </a:bodyPr>
          <a:lstStyle/>
          <a:p>
            <a:pPr lvl="0">
              <a:spcBef>
                <a:spcPts val="0"/>
              </a:spcBef>
              <a:buNone/>
            </a:pPr>
            <a:r>
              <a:rPr lang="en" sz="1100"/>
              <a:t>y </a:t>
            </a:r>
            <a:r>
              <a:rPr lang="en" sz="1100">
                <a:solidFill>
                  <a:schemeClr val="dk1"/>
                </a:solidFill>
                <a:latin typeface="Verdana"/>
                <a:ea typeface="Verdana"/>
                <a:cs typeface="Verdana"/>
                <a:sym typeface="Verdana"/>
              </a:rPr>
              <a:t>μ</a:t>
            </a:r>
            <a:r>
              <a:rPr lang="en" sz="1100">
                <a:solidFill>
                  <a:schemeClr val="dk1"/>
                </a:solidFill>
              </a:rPr>
              <a:t>l Triton X</a:t>
            </a:r>
          </a:p>
        </p:txBody>
      </p:sp>
      <p:sp>
        <p:nvSpPr>
          <p:cNvPr id="476" name="Shape 476"/>
          <p:cNvSpPr txBox="1"/>
          <p:nvPr/>
        </p:nvSpPr>
        <p:spPr>
          <a:xfrm>
            <a:off x="8377275" y="4154025"/>
            <a:ext cx="603300" cy="177000"/>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477" name="Shape 477"/>
          <p:cNvSpPr txBox="1"/>
          <p:nvPr/>
        </p:nvSpPr>
        <p:spPr>
          <a:xfrm>
            <a:off x="8258475" y="3774750"/>
            <a:ext cx="685799" cy="254399"/>
          </a:xfrm>
          <a:prstGeom prst="rect">
            <a:avLst/>
          </a:prstGeom>
          <a:noFill/>
          <a:ln>
            <a:noFill/>
          </a:ln>
        </p:spPr>
        <p:txBody>
          <a:bodyPr lIns="91425" tIns="91425" rIns="91425" bIns="91425" anchor="t" anchorCtr="0">
            <a:noAutofit/>
          </a:bodyPr>
          <a:lstStyle/>
          <a:p>
            <a:pPr lvl="0">
              <a:spcBef>
                <a:spcPts val="0"/>
              </a:spcBef>
              <a:buNone/>
            </a:pPr>
            <a:r>
              <a:rPr lang="en" sz="1100"/>
              <a:t>z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78" name="Shape 478"/>
          <p:cNvSpPr txBox="1"/>
          <p:nvPr/>
        </p:nvSpPr>
        <p:spPr>
          <a:xfrm>
            <a:off x="8258475" y="4029150"/>
            <a:ext cx="685799" cy="254399"/>
          </a:xfrm>
          <a:prstGeom prst="rect">
            <a:avLst/>
          </a:prstGeom>
          <a:noFill/>
          <a:ln>
            <a:noFill/>
          </a:ln>
        </p:spPr>
        <p:txBody>
          <a:bodyPr lIns="91425" tIns="91425" rIns="91425" bIns="91425" anchor="t" anchorCtr="0">
            <a:noAutofit/>
          </a:bodyPr>
          <a:lstStyle/>
          <a:p>
            <a:pPr lvl="0">
              <a:spcBef>
                <a:spcPts val="0"/>
              </a:spcBef>
              <a:buNone/>
            </a:pPr>
            <a:r>
              <a:rPr lang="en" sz="1100"/>
              <a:t>75 </a:t>
            </a:r>
            <a:r>
              <a:rPr lang="en" sz="1100">
                <a:solidFill>
                  <a:schemeClr val="dk1"/>
                </a:solidFill>
                <a:latin typeface="Verdana"/>
                <a:ea typeface="Verdana"/>
                <a:cs typeface="Verdana"/>
                <a:sym typeface="Verdana"/>
              </a:rPr>
              <a:t>μ</a:t>
            </a:r>
            <a:r>
              <a:rPr lang="en" sz="1100">
                <a:solidFill>
                  <a:schemeClr val="dk1"/>
                </a:solidFill>
              </a:rPr>
              <a:t>l H202</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Shape 483"/>
          <p:cNvSpPr txBox="1">
            <a:spLocks noGrp="1"/>
          </p:cNvSpPr>
          <p:nvPr>
            <p:ph type="title"/>
          </p:nvPr>
        </p:nvSpPr>
        <p:spPr>
          <a:xfrm>
            <a:off x="311700" y="105300"/>
            <a:ext cx="8520599" cy="613200"/>
          </a:xfrm>
          <a:prstGeom prst="rect">
            <a:avLst/>
          </a:prstGeom>
        </p:spPr>
        <p:txBody>
          <a:bodyPr lIns="91425" tIns="91425" rIns="91425" bIns="91425" anchor="t" anchorCtr="0">
            <a:noAutofit/>
          </a:bodyPr>
          <a:lstStyle/>
          <a:p>
            <a:pPr lvl="0">
              <a:spcBef>
                <a:spcPts val="0"/>
              </a:spcBef>
              <a:buNone/>
            </a:pPr>
            <a:r>
              <a:rPr lang="en"/>
              <a:t>Inhibitor Assay: Stop Solutions</a:t>
            </a:r>
          </a:p>
        </p:txBody>
      </p:sp>
      <p:pic>
        <p:nvPicPr>
          <p:cNvPr id="484" name="Shape 484"/>
          <p:cNvPicPr preferRelativeResize="0"/>
          <p:nvPr/>
        </p:nvPicPr>
        <p:blipFill>
          <a:blip r:embed="rId3">
            <a:alphaModFix/>
          </a:blip>
          <a:stretch>
            <a:fillRect/>
          </a:stretch>
        </p:blipFill>
        <p:spPr>
          <a:xfrm>
            <a:off x="517187" y="2946112"/>
            <a:ext cx="530550" cy="1308700"/>
          </a:xfrm>
          <a:prstGeom prst="rect">
            <a:avLst/>
          </a:prstGeom>
          <a:noFill/>
          <a:ln>
            <a:noFill/>
          </a:ln>
        </p:spPr>
      </p:pic>
      <p:pic>
        <p:nvPicPr>
          <p:cNvPr id="485" name="Shape 485"/>
          <p:cNvPicPr preferRelativeResize="0"/>
          <p:nvPr/>
        </p:nvPicPr>
        <p:blipFill>
          <a:blip r:embed="rId3">
            <a:alphaModFix/>
          </a:blip>
          <a:stretch>
            <a:fillRect/>
          </a:stretch>
        </p:blipFill>
        <p:spPr>
          <a:xfrm>
            <a:off x="2195062" y="2946112"/>
            <a:ext cx="530550" cy="1308700"/>
          </a:xfrm>
          <a:prstGeom prst="rect">
            <a:avLst/>
          </a:prstGeom>
          <a:noFill/>
          <a:ln>
            <a:noFill/>
          </a:ln>
        </p:spPr>
      </p:pic>
      <p:pic>
        <p:nvPicPr>
          <p:cNvPr id="486" name="Shape 486"/>
          <p:cNvPicPr preferRelativeResize="0"/>
          <p:nvPr/>
        </p:nvPicPr>
        <p:blipFill>
          <a:blip r:embed="rId3">
            <a:alphaModFix/>
          </a:blip>
          <a:stretch>
            <a:fillRect/>
          </a:stretch>
        </p:blipFill>
        <p:spPr>
          <a:xfrm>
            <a:off x="1356125" y="2946112"/>
            <a:ext cx="530550" cy="1308700"/>
          </a:xfrm>
          <a:prstGeom prst="rect">
            <a:avLst/>
          </a:prstGeom>
          <a:noFill/>
          <a:ln>
            <a:noFill/>
          </a:ln>
        </p:spPr>
      </p:pic>
      <p:pic>
        <p:nvPicPr>
          <p:cNvPr id="487" name="Shape 487"/>
          <p:cNvPicPr preferRelativeResize="0"/>
          <p:nvPr/>
        </p:nvPicPr>
        <p:blipFill>
          <a:blip r:embed="rId3">
            <a:alphaModFix/>
          </a:blip>
          <a:stretch>
            <a:fillRect/>
          </a:stretch>
        </p:blipFill>
        <p:spPr>
          <a:xfrm>
            <a:off x="3939912" y="2946112"/>
            <a:ext cx="530550" cy="1308700"/>
          </a:xfrm>
          <a:prstGeom prst="rect">
            <a:avLst/>
          </a:prstGeom>
          <a:noFill/>
          <a:ln>
            <a:noFill/>
          </a:ln>
        </p:spPr>
      </p:pic>
      <p:pic>
        <p:nvPicPr>
          <p:cNvPr id="488" name="Shape 488"/>
          <p:cNvPicPr preferRelativeResize="0"/>
          <p:nvPr/>
        </p:nvPicPr>
        <p:blipFill>
          <a:blip r:embed="rId3">
            <a:alphaModFix/>
          </a:blip>
          <a:stretch>
            <a:fillRect/>
          </a:stretch>
        </p:blipFill>
        <p:spPr>
          <a:xfrm>
            <a:off x="3139512" y="2946112"/>
            <a:ext cx="530550" cy="1308700"/>
          </a:xfrm>
          <a:prstGeom prst="rect">
            <a:avLst/>
          </a:prstGeom>
          <a:noFill/>
          <a:ln>
            <a:noFill/>
          </a:ln>
        </p:spPr>
      </p:pic>
      <p:pic>
        <p:nvPicPr>
          <p:cNvPr id="489" name="Shape 489"/>
          <p:cNvPicPr preferRelativeResize="0"/>
          <p:nvPr/>
        </p:nvPicPr>
        <p:blipFill>
          <a:blip r:embed="rId3">
            <a:alphaModFix/>
          </a:blip>
          <a:stretch>
            <a:fillRect/>
          </a:stretch>
        </p:blipFill>
        <p:spPr>
          <a:xfrm>
            <a:off x="7476387" y="2946112"/>
            <a:ext cx="530550" cy="1308700"/>
          </a:xfrm>
          <a:prstGeom prst="rect">
            <a:avLst/>
          </a:prstGeom>
          <a:noFill/>
          <a:ln>
            <a:noFill/>
          </a:ln>
        </p:spPr>
      </p:pic>
      <p:pic>
        <p:nvPicPr>
          <p:cNvPr id="490" name="Shape 490"/>
          <p:cNvPicPr preferRelativeResize="0"/>
          <p:nvPr/>
        </p:nvPicPr>
        <p:blipFill>
          <a:blip r:embed="rId3">
            <a:alphaModFix/>
          </a:blip>
          <a:stretch>
            <a:fillRect/>
          </a:stretch>
        </p:blipFill>
        <p:spPr>
          <a:xfrm>
            <a:off x="6575525" y="2946112"/>
            <a:ext cx="530550" cy="1308700"/>
          </a:xfrm>
          <a:prstGeom prst="rect">
            <a:avLst/>
          </a:prstGeom>
          <a:noFill/>
          <a:ln>
            <a:noFill/>
          </a:ln>
        </p:spPr>
      </p:pic>
      <p:pic>
        <p:nvPicPr>
          <p:cNvPr id="491" name="Shape 491"/>
          <p:cNvPicPr preferRelativeResize="0"/>
          <p:nvPr/>
        </p:nvPicPr>
        <p:blipFill>
          <a:blip r:embed="rId3">
            <a:alphaModFix/>
          </a:blip>
          <a:stretch>
            <a:fillRect/>
          </a:stretch>
        </p:blipFill>
        <p:spPr>
          <a:xfrm>
            <a:off x="5643262" y="2946125"/>
            <a:ext cx="530550" cy="1308700"/>
          </a:xfrm>
          <a:prstGeom prst="rect">
            <a:avLst/>
          </a:prstGeom>
          <a:noFill/>
          <a:ln>
            <a:noFill/>
          </a:ln>
        </p:spPr>
      </p:pic>
      <p:pic>
        <p:nvPicPr>
          <p:cNvPr id="492" name="Shape 492"/>
          <p:cNvPicPr preferRelativeResize="0"/>
          <p:nvPr/>
        </p:nvPicPr>
        <p:blipFill>
          <a:blip r:embed="rId3">
            <a:alphaModFix/>
          </a:blip>
          <a:stretch>
            <a:fillRect/>
          </a:stretch>
        </p:blipFill>
        <p:spPr>
          <a:xfrm>
            <a:off x="4807287" y="2946112"/>
            <a:ext cx="530550" cy="1308700"/>
          </a:xfrm>
          <a:prstGeom prst="rect">
            <a:avLst/>
          </a:prstGeom>
          <a:noFill/>
          <a:ln>
            <a:noFill/>
          </a:ln>
        </p:spPr>
      </p:pic>
      <p:sp>
        <p:nvSpPr>
          <p:cNvPr id="493" name="Shape 493"/>
          <p:cNvSpPr txBox="1"/>
          <p:nvPr/>
        </p:nvSpPr>
        <p:spPr>
          <a:xfrm>
            <a:off x="311700"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94" name="Shape 494"/>
          <p:cNvSpPr txBox="1"/>
          <p:nvPr/>
        </p:nvSpPr>
        <p:spPr>
          <a:xfrm>
            <a:off x="1138900"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95" name="Shape 495"/>
          <p:cNvSpPr txBox="1"/>
          <p:nvPr/>
        </p:nvSpPr>
        <p:spPr>
          <a:xfrm>
            <a:off x="2009300"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96" name="Shape 496"/>
          <p:cNvSpPr txBox="1"/>
          <p:nvPr/>
        </p:nvSpPr>
        <p:spPr>
          <a:xfrm>
            <a:off x="2828800"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97" name="Shape 497"/>
          <p:cNvSpPr txBox="1"/>
          <p:nvPr/>
        </p:nvSpPr>
        <p:spPr>
          <a:xfrm>
            <a:off x="3706900"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98" name="Shape 498"/>
          <p:cNvSpPr txBox="1"/>
          <p:nvPr/>
        </p:nvSpPr>
        <p:spPr>
          <a:xfrm>
            <a:off x="4644437"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499" name="Shape 499"/>
          <p:cNvSpPr txBox="1"/>
          <p:nvPr/>
        </p:nvSpPr>
        <p:spPr>
          <a:xfrm>
            <a:off x="5591650"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500" name="Shape 500"/>
          <p:cNvSpPr txBox="1"/>
          <p:nvPr/>
        </p:nvSpPr>
        <p:spPr>
          <a:xfrm>
            <a:off x="6460075"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501" name="Shape 501"/>
          <p:cNvSpPr txBox="1"/>
          <p:nvPr/>
        </p:nvSpPr>
        <p:spPr>
          <a:xfrm>
            <a:off x="7476400" y="43407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891 </a:t>
            </a:r>
            <a:r>
              <a:rPr lang="en" sz="1100">
                <a:solidFill>
                  <a:schemeClr val="dk1"/>
                </a:solidFill>
                <a:latin typeface="Verdana"/>
                <a:ea typeface="Verdana"/>
                <a:cs typeface="Verdana"/>
                <a:sym typeface="Verdana"/>
              </a:rPr>
              <a:t>μ</a:t>
            </a:r>
            <a:r>
              <a:rPr lang="en" sz="1100">
                <a:solidFill>
                  <a:schemeClr val="dk1"/>
                </a:solidFill>
              </a:rPr>
              <a:t>l H20</a:t>
            </a:r>
          </a:p>
        </p:txBody>
      </p:sp>
      <p:sp>
        <p:nvSpPr>
          <p:cNvPr id="502" name="Shape 502"/>
          <p:cNvSpPr txBox="1"/>
          <p:nvPr/>
        </p:nvSpPr>
        <p:spPr>
          <a:xfrm>
            <a:off x="311700"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03" name="Shape 503"/>
          <p:cNvSpPr txBox="1"/>
          <p:nvPr/>
        </p:nvSpPr>
        <p:spPr>
          <a:xfrm>
            <a:off x="1138900"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04" name="Shape 504"/>
          <p:cNvSpPr txBox="1"/>
          <p:nvPr/>
        </p:nvSpPr>
        <p:spPr>
          <a:xfrm>
            <a:off x="2046125"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05" name="Shape 505"/>
          <p:cNvSpPr txBox="1"/>
          <p:nvPr/>
        </p:nvSpPr>
        <p:spPr>
          <a:xfrm>
            <a:off x="2828825"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06" name="Shape 506"/>
          <p:cNvSpPr txBox="1"/>
          <p:nvPr/>
        </p:nvSpPr>
        <p:spPr>
          <a:xfrm>
            <a:off x="3780550"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07" name="Shape 507"/>
          <p:cNvSpPr txBox="1"/>
          <p:nvPr/>
        </p:nvSpPr>
        <p:spPr>
          <a:xfrm>
            <a:off x="4644450"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08" name="Shape 508"/>
          <p:cNvSpPr txBox="1"/>
          <p:nvPr/>
        </p:nvSpPr>
        <p:spPr>
          <a:xfrm>
            <a:off x="5591650"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09" name="Shape 509"/>
          <p:cNvSpPr txBox="1"/>
          <p:nvPr/>
        </p:nvSpPr>
        <p:spPr>
          <a:xfrm>
            <a:off x="6460075"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10" name="Shape 510"/>
          <p:cNvSpPr txBox="1"/>
          <p:nvPr/>
        </p:nvSpPr>
        <p:spPr>
          <a:xfrm>
            <a:off x="7476400" y="46810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100"/>
              <a:t>9 </a:t>
            </a:r>
            <a:r>
              <a:rPr lang="en" sz="1100">
                <a:solidFill>
                  <a:schemeClr val="dk1"/>
                </a:solidFill>
                <a:latin typeface="Verdana"/>
                <a:ea typeface="Verdana"/>
                <a:cs typeface="Verdana"/>
                <a:sym typeface="Verdana"/>
              </a:rPr>
              <a:t>μ</a:t>
            </a:r>
            <a:r>
              <a:rPr lang="en" sz="1100">
                <a:solidFill>
                  <a:schemeClr val="dk1"/>
                </a:solidFill>
              </a:rPr>
              <a:t>l NaN3</a:t>
            </a:r>
          </a:p>
        </p:txBody>
      </p:sp>
      <p:sp>
        <p:nvSpPr>
          <p:cNvPr id="511" name="Shape 511"/>
          <p:cNvSpPr txBox="1"/>
          <p:nvPr/>
        </p:nvSpPr>
        <p:spPr>
          <a:xfrm>
            <a:off x="2097887" y="32240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512" name="Shape 512"/>
          <p:cNvSpPr txBox="1"/>
          <p:nvPr/>
        </p:nvSpPr>
        <p:spPr>
          <a:xfrm>
            <a:off x="1333775" y="32240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513" name="Shape 513"/>
          <p:cNvSpPr txBox="1"/>
          <p:nvPr/>
        </p:nvSpPr>
        <p:spPr>
          <a:xfrm>
            <a:off x="3823475" y="32240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10000C</a:t>
            </a:r>
          </a:p>
        </p:txBody>
      </p:sp>
      <p:sp>
        <p:nvSpPr>
          <p:cNvPr id="514" name="Shape 514"/>
          <p:cNvSpPr txBox="1"/>
          <p:nvPr/>
        </p:nvSpPr>
        <p:spPr>
          <a:xfrm>
            <a:off x="3018912" y="325180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515" name="Shape 515"/>
          <p:cNvSpPr txBox="1"/>
          <p:nvPr/>
        </p:nvSpPr>
        <p:spPr>
          <a:xfrm>
            <a:off x="6517987" y="32240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X</a:t>
            </a:r>
          </a:p>
        </p:txBody>
      </p:sp>
      <p:sp>
        <p:nvSpPr>
          <p:cNvPr id="516" name="Shape 516"/>
          <p:cNvSpPr txBox="1"/>
          <p:nvPr/>
        </p:nvSpPr>
        <p:spPr>
          <a:xfrm>
            <a:off x="7419524" y="3224050"/>
            <a:ext cx="11520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a:t>
            </a:r>
          </a:p>
          <a:p>
            <a:pPr lvl="0" rtl="0">
              <a:spcBef>
                <a:spcPts val="0"/>
              </a:spcBef>
              <a:buNone/>
            </a:pPr>
            <a:r>
              <a:rPr lang="en" sz="1800" b="1"/>
              <a:t>X</a:t>
            </a:r>
          </a:p>
        </p:txBody>
      </p:sp>
      <p:sp>
        <p:nvSpPr>
          <p:cNvPr id="517" name="Shape 517"/>
          <p:cNvSpPr txBox="1"/>
          <p:nvPr/>
        </p:nvSpPr>
        <p:spPr>
          <a:xfrm>
            <a:off x="4657376" y="3251800"/>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18" name="Shape 518"/>
          <p:cNvSpPr txBox="1"/>
          <p:nvPr/>
        </p:nvSpPr>
        <p:spPr>
          <a:xfrm>
            <a:off x="5616450" y="32240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19" name="Shape 519"/>
          <p:cNvSpPr txBox="1"/>
          <p:nvPr/>
        </p:nvSpPr>
        <p:spPr>
          <a:xfrm>
            <a:off x="472487" y="32240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pic>
        <p:nvPicPr>
          <p:cNvPr id="520" name="Shape 520"/>
          <p:cNvPicPr preferRelativeResize="0"/>
          <p:nvPr/>
        </p:nvPicPr>
        <p:blipFill>
          <a:blip r:embed="rId3">
            <a:alphaModFix/>
          </a:blip>
          <a:stretch>
            <a:fillRect/>
          </a:stretch>
        </p:blipFill>
        <p:spPr>
          <a:xfrm>
            <a:off x="403687" y="804387"/>
            <a:ext cx="530550" cy="1308700"/>
          </a:xfrm>
          <a:prstGeom prst="rect">
            <a:avLst/>
          </a:prstGeom>
          <a:noFill/>
          <a:ln>
            <a:noFill/>
          </a:ln>
        </p:spPr>
      </p:pic>
      <p:pic>
        <p:nvPicPr>
          <p:cNvPr id="521" name="Shape 521"/>
          <p:cNvPicPr preferRelativeResize="0"/>
          <p:nvPr/>
        </p:nvPicPr>
        <p:blipFill>
          <a:blip r:embed="rId3">
            <a:alphaModFix/>
          </a:blip>
          <a:stretch>
            <a:fillRect/>
          </a:stretch>
        </p:blipFill>
        <p:spPr>
          <a:xfrm>
            <a:off x="2081562" y="804387"/>
            <a:ext cx="530550" cy="1308700"/>
          </a:xfrm>
          <a:prstGeom prst="rect">
            <a:avLst/>
          </a:prstGeom>
          <a:noFill/>
          <a:ln>
            <a:noFill/>
          </a:ln>
        </p:spPr>
      </p:pic>
      <p:pic>
        <p:nvPicPr>
          <p:cNvPr id="522" name="Shape 522"/>
          <p:cNvPicPr preferRelativeResize="0"/>
          <p:nvPr/>
        </p:nvPicPr>
        <p:blipFill>
          <a:blip r:embed="rId3">
            <a:alphaModFix/>
          </a:blip>
          <a:stretch>
            <a:fillRect/>
          </a:stretch>
        </p:blipFill>
        <p:spPr>
          <a:xfrm>
            <a:off x="1242625" y="804387"/>
            <a:ext cx="530550" cy="1308700"/>
          </a:xfrm>
          <a:prstGeom prst="rect">
            <a:avLst/>
          </a:prstGeom>
          <a:noFill/>
          <a:ln>
            <a:noFill/>
          </a:ln>
        </p:spPr>
      </p:pic>
      <p:pic>
        <p:nvPicPr>
          <p:cNvPr id="523" name="Shape 523"/>
          <p:cNvPicPr preferRelativeResize="0"/>
          <p:nvPr/>
        </p:nvPicPr>
        <p:blipFill>
          <a:blip r:embed="rId3">
            <a:alphaModFix/>
          </a:blip>
          <a:stretch>
            <a:fillRect/>
          </a:stretch>
        </p:blipFill>
        <p:spPr>
          <a:xfrm>
            <a:off x="3826412" y="804387"/>
            <a:ext cx="530550" cy="1308700"/>
          </a:xfrm>
          <a:prstGeom prst="rect">
            <a:avLst/>
          </a:prstGeom>
          <a:noFill/>
          <a:ln>
            <a:noFill/>
          </a:ln>
        </p:spPr>
      </p:pic>
      <p:pic>
        <p:nvPicPr>
          <p:cNvPr id="524" name="Shape 524"/>
          <p:cNvPicPr preferRelativeResize="0"/>
          <p:nvPr/>
        </p:nvPicPr>
        <p:blipFill>
          <a:blip r:embed="rId3">
            <a:alphaModFix/>
          </a:blip>
          <a:stretch>
            <a:fillRect/>
          </a:stretch>
        </p:blipFill>
        <p:spPr>
          <a:xfrm>
            <a:off x="3026012" y="804387"/>
            <a:ext cx="530550" cy="1308700"/>
          </a:xfrm>
          <a:prstGeom prst="rect">
            <a:avLst/>
          </a:prstGeom>
          <a:noFill/>
          <a:ln>
            <a:noFill/>
          </a:ln>
        </p:spPr>
      </p:pic>
      <p:pic>
        <p:nvPicPr>
          <p:cNvPr id="525" name="Shape 525"/>
          <p:cNvPicPr preferRelativeResize="0"/>
          <p:nvPr/>
        </p:nvPicPr>
        <p:blipFill>
          <a:blip r:embed="rId3">
            <a:alphaModFix/>
          </a:blip>
          <a:stretch>
            <a:fillRect/>
          </a:stretch>
        </p:blipFill>
        <p:spPr>
          <a:xfrm>
            <a:off x="7362887" y="804387"/>
            <a:ext cx="530550" cy="1308700"/>
          </a:xfrm>
          <a:prstGeom prst="rect">
            <a:avLst/>
          </a:prstGeom>
          <a:noFill/>
          <a:ln>
            <a:noFill/>
          </a:ln>
        </p:spPr>
      </p:pic>
      <p:pic>
        <p:nvPicPr>
          <p:cNvPr id="526" name="Shape 526"/>
          <p:cNvPicPr preferRelativeResize="0"/>
          <p:nvPr/>
        </p:nvPicPr>
        <p:blipFill>
          <a:blip r:embed="rId3">
            <a:alphaModFix/>
          </a:blip>
          <a:stretch>
            <a:fillRect/>
          </a:stretch>
        </p:blipFill>
        <p:spPr>
          <a:xfrm>
            <a:off x="6462025" y="804387"/>
            <a:ext cx="530550" cy="1308700"/>
          </a:xfrm>
          <a:prstGeom prst="rect">
            <a:avLst/>
          </a:prstGeom>
          <a:noFill/>
          <a:ln>
            <a:noFill/>
          </a:ln>
        </p:spPr>
      </p:pic>
      <p:pic>
        <p:nvPicPr>
          <p:cNvPr id="527" name="Shape 527"/>
          <p:cNvPicPr preferRelativeResize="0"/>
          <p:nvPr/>
        </p:nvPicPr>
        <p:blipFill>
          <a:blip r:embed="rId3">
            <a:alphaModFix/>
          </a:blip>
          <a:stretch>
            <a:fillRect/>
          </a:stretch>
        </p:blipFill>
        <p:spPr>
          <a:xfrm>
            <a:off x="5529762" y="804399"/>
            <a:ext cx="530550" cy="1308700"/>
          </a:xfrm>
          <a:prstGeom prst="rect">
            <a:avLst/>
          </a:prstGeom>
          <a:noFill/>
          <a:ln>
            <a:noFill/>
          </a:ln>
        </p:spPr>
      </p:pic>
      <p:pic>
        <p:nvPicPr>
          <p:cNvPr id="528" name="Shape 528"/>
          <p:cNvPicPr preferRelativeResize="0"/>
          <p:nvPr/>
        </p:nvPicPr>
        <p:blipFill>
          <a:blip r:embed="rId3">
            <a:alphaModFix/>
          </a:blip>
          <a:stretch>
            <a:fillRect/>
          </a:stretch>
        </p:blipFill>
        <p:spPr>
          <a:xfrm>
            <a:off x="4693787" y="804387"/>
            <a:ext cx="530550" cy="1308700"/>
          </a:xfrm>
          <a:prstGeom prst="rect">
            <a:avLst/>
          </a:prstGeom>
          <a:noFill/>
          <a:ln>
            <a:noFill/>
          </a:ln>
        </p:spPr>
      </p:pic>
      <p:sp>
        <p:nvSpPr>
          <p:cNvPr id="529" name="Shape 529"/>
          <p:cNvSpPr txBox="1"/>
          <p:nvPr/>
        </p:nvSpPr>
        <p:spPr>
          <a:xfrm>
            <a:off x="472500" y="2695562"/>
            <a:ext cx="1152000" cy="254399"/>
          </a:xfrm>
          <a:prstGeom prst="rect">
            <a:avLst/>
          </a:prstGeom>
          <a:noFill/>
          <a:ln>
            <a:noFill/>
          </a:ln>
        </p:spPr>
        <p:txBody>
          <a:bodyPr lIns="91425" tIns="91425" rIns="91425" bIns="91425" anchor="t" anchorCtr="0">
            <a:noAutofit/>
          </a:bodyPr>
          <a:lstStyle/>
          <a:p>
            <a:pPr lvl="0" rtl="0">
              <a:spcBef>
                <a:spcPts val="0"/>
              </a:spcBef>
              <a:buNone/>
            </a:pPr>
            <a:endParaRPr sz="1100"/>
          </a:p>
        </p:txBody>
      </p:sp>
      <p:sp>
        <p:nvSpPr>
          <p:cNvPr id="530" name="Shape 530"/>
          <p:cNvSpPr txBox="1"/>
          <p:nvPr/>
        </p:nvSpPr>
        <p:spPr>
          <a:xfrm>
            <a:off x="1984387" y="10823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531" name="Shape 531"/>
          <p:cNvSpPr txBox="1"/>
          <p:nvPr/>
        </p:nvSpPr>
        <p:spPr>
          <a:xfrm>
            <a:off x="1220275" y="10823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532" name="Shape 532"/>
          <p:cNvSpPr txBox="1"/>
          <p:nvPr/>
        </p:nvSpPr>
        <p:spPr>
          <a:xfrm>
            <a:off x="3709975" y="10823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533" name="Shape 533"/>
          <p:cNvSpPr txBox="1"/>
          <p:nvPr/>
        </p:nvSpPr>
        <p:spPr>
          <a:xfrm>
            <a:off x="2905412" y="11100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534" name="Shape 534"/>
          <p:cNvSpPr txBox="1"/>
          <p:nvPr/>
        </p:nvSpPr>
        <p:spPr>
          <a:xfrm>
            <a:off x="6404487" y="10823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X</a:t>
            </a:r>
          </a:p>
        </p:txBody>
      </p:sp>
      <p:sp>
        <p:nvSpPr>
          <p:cNvPr id="535" name="Shape 535"/>
          <p:cNvSpPr txBox="1"/>
          <p:nvPr/>
        </p:nvSpPr>
        <p:spPr>
          <a:xfrm>
            <a:off x="7306024" y="108232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a:t>
            </a:r>
          </a:p>
          <a:p>
            <a:pPr lvl="0" rtl="0">
              <a:spcBef>
                <a:spcPts val="0"/>
              </a:spcBef>
              <a:buNone/>
            </a:pPr>
            <a:r>
              <a:rPr lang="en" sz="1800" b="1"/>
              <a:t>X</a:t>
            </a:r>
          </a:p>
        </p:txBody>
      </p:sp>
      <p:sp>
        <p:nvSpPr>
          <p:cNvPr id="536" name="Shape 536"/>
          <p:cNvSpPr txBox="1"/>
          <p:nvPr/>
        </p:nvSpPr>
        <p:spPr>
          <a:xfrm>
            <a:off x="4543876" y="111007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37" name="Shape 537"/>
          <p:cNvSpPr txBox="1"/>
          <p:nvPr/>
        </p:nvSpPr>
        <p:spPr>
          <a:xfrm>
            <a:off x="5502950" y="10823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38" name="Shape 538"/>
          <p:cNvSpPr txBox="1"/>
          <p:nvPr/>
        </p:nvSpPr>
        <p:spPr>
          <a:xfrm>
            <a:off x="244612" y="11100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sp>
        <p:nvSpPr>
          <p:cNvPr id="539" name="Shape 539"/>
          <p:cNvSpPr/>
          <p:nvPr/>
        </p:nvSpPr>
        <p:spPr>
          <a:xfrm>
            <a:off x="8264550" y="1772400"/>
            <a:ext cx="830400" cy="1451700"/>
          </a:xfrm>
          <a:prstGeom prst="curvedLeftArrow">
            <a:avLst>
              <a:gd name="adj1" fmla="val 25000"/>
              <a:gd name="adj2" fmla="val 50000"/>
              <a:gd name="adj3"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40" name="Shape 540"/>
          <p:cNvSpPr txBox="1"/>
          <p:nvPr/>
        </p:nvSpPr>
        <p:spPr>
          <a:xfrm>
            <a:off x="8323875" y="2241200"/>
            <a:ext cx="725999" cy="348299"/>
          </a:xfrm>
          <a:prstGeom prst="rect">
            <a:avLst/>
          </a:prstGeom>
          <a:noFill/>
          <a:ln>
            <a:noFill/>
          </a:ln>
        </p:spPr>
        <p:txBody>
          <a:bodyPr lIns="91425" tIns="91425" rIns="91425" bIns="91425" anchor="t" anchorCtr="0">
            <a:noAutofit/>
          </a:bodyPr>
          <a:lstStyle/>
          <a:p>
            <a:pPr lvl="0" rtl="0">
              <a:spcBef>
                <a:spcPts val="0"/>
              </a:spcBef>
              <a:buNone/>
            </a:pPr>
            <a:r>
              <a:rPr lang="en"/>
              <a:t>100 </a:t>
            </a:r>
            <a:r>
              <a:rPr lang="en" sz="1100">
                <a:solidFill>
                  <a:schemeClr val="dk1"/>
                </a:solidFill>
                <a:latin typeface="Verdana"/>
                <a:ea typeface="Verdana"/>
                <a:cs typeface="Verdana"/>
                <a:sym typeface="Verdana"/>
              </a:rPr>
              <a:t>μ</a:t>
            </a:r>
            <a:r>
              <a:rPr lang="en" sz="1100">
                <a:solidFill>
                  <a:schemeClr val="dk1"/>
                </a:solidFill>
              </a:rPr>
              <a:t>l</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Shape 545"/>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Inhibitor Assay: Color Reagent</a:t>
            </a:r>
          </a:p>
        </p:txBody>
      </p:sp>
      <p:pic>
        <p:nvPicPr>
          <p:cNvPr id="546" name="Shape 546"/>
          <p:cNvPicPr preferRelativeResize="0"/>
          <p:nvPr/>
        </p:nvPicPr>
        <p:blipFill>
          <a:blip r:embed="rId3">
            <a:alphaModFix/>
          </a:blip>
          <a:stretch>
            <a:fillRect/>
          </a:stretch>
        </p:blipFill>
        <p:spPr>
          <a:xfrm>
            <a:off x="517187" y="1190537"/>
            <a:ext cx="530550" cy="1308700"/>
          </a:xfrm>
          <a:prstGeom prst="rect">
            <a:avLst/>
          </a:prstGeom>
          <a:noFill/>
          <a:ln>
            <a:noFill/>
          </a:ln>
        </p:spPr>
      </p:pic>
      <p:pic>
        <p:nvPicPr>
          <p:cNvPr id="547" name="Shape 547"/>
          <p:cNvPicPr preferRelativeResize="0"/>
          <p:nvPr/>
        </p:nvPicPr>
        <p:blipFill>
          <a:blip r:embed="rId3">
            <a:alphaModFix/>
          </a:blip>
          <a:stretch>
            <a:fillRect/>
          </a:stretch>
        </p:blipFill>
        <p:spPr>
          <a:xfrm>
            <a:off x="2195062" y="1190537"/>
            <a:ext cx="530550" cy="1308700"/>
          </a:xfrm>
          <a:prstGeom prst="rect">
            <a:avLst/>
          </a:prstGeom>
          <a:noFill/>
          <a:ln>
            <a:noFill/>
          </a:ln>
        </p:spPr>
      </p:pic>
      <p:pic>
        <p:nvPicPr>
          <p:cNvPr id="548" name="Shape 548"/>
          <p:cNvPicPr preferRelativeResize="0"/>
          <p:nvPr/>
        </p:nvPicPr>
        <p:blipFill>
          <a:blip r:embed="rId3">
            <a:alphaModFix/>
          </a:blip>
          <a:stretch>
            <a:fillRect/>
          </a:stretch>
        </p:blipFill>
        <p:spPr>
          <a:xfrm>
            <a:off x="1356125" y="1190537"/>
            <a:ext cx="530550" cy="1308700"/>
          </a:xfrm>
          <a:prstGeom prst="rect">
            <a:avLst/>
          </a:prstGeom>
          <a:noFill/>
          <a:ln>
            <a:noFill/>
          </a:ln>
        </p:spPr>
      </p:pic>
      <p:pic>
        <p:nvPicPr>
          <p:cNvPr id="549" name="Shape 549"/>
          <p:cNvPicPr preferRelativeResize="0"/>
          <p:nvPr/>
        </p:nvPicPr>
        <p:blipFill>
          <a:blip r:embed="rId3">
            <a:alphaModFix/>
          </a:blip>
          <a:stretch>
            <a:fillRect/>
          </a:stretch>
        </p:blipFill>
        <p:spPr>
          <a:xfrm>
            <a:off x="3939912" y="1190537"/>
            <a:ext cx="530550" cy="1308700"/>
          </a:xfrm>
          <a:prstGeom prst="rect">
            <a:avLst/>
          </a:prstGeom>
          <a:noFill/>
          <a:ln>
            <a:noFill/>
          </a:ln>
        </p:spPr>
      </p:pic>
      <p:pic>
        <p:nvPicPr>
          <p:cNvPr id="550" name="Shape 550"/>
          <p:cNvPicPr preferRelativeResize="0"/>
          <p:nvPr/>
        </p:nvPicPr>
        <p:blipFill>
          <a:blip r:embed="rId3">
            <a:alphaModFix/>
          </a:blip>
          <a:stretch>
            <a:fillRect/>
          </a:stretch>
        </p:blipFill>
        <p:spPr>
          <a:xfrm>
            <a:off x="3139512" y="1190537"/>
            <a:ext cx="530550" cy="1308700"/>
          </a:xfrm>
          <a:prstGeom prst="rect">
            <a:avLst/>
          </a:prstGeom>
          <a:noFill/>
          <a:ln>
            <a:noFill/>
          </a:ln>
        </p:spPr>
      </p:pic>
      <p:pic>
        <p:nvPicPr>
          <p:cNvPr id="551" name="Shape 551"/>
          <p:cNvPicPr preferRelativeResize="0"/>
          <p:nvPr/>
        </p:nvPicPr>
        <p:blipFill>
          <a:blip r:embed="rId3">
            <a:alphaModFix/>
          </a:blip>
          <a:stretch>
            <a:fillRect/>
          </a:stretch>
        </p:blipFill>
        <p:spPr>
          <a:xfrm>
            <a:off x="7476387" y="1190537"/>
            <a:ext cx="530550" cy="1308700"/>
          </a:xfrm>
          <a:prstGeom prst="rect">
            <a:avLst/>
          </a:prstGeom>
          <a:noFill/>
          <a:ln>
            <a:noFill/>
          </a:ln>
        </p:spPr>
      </p:pic>
      <p:pic>
        <p:nvPicPr>
          <p:cNvPr id="552" name="Shape 552"/>
          <p:cNvPicPr preferRelativeResize="0"/>
          <p:nvPr/>
        </p:nvPicPr>
        <p:blipFill>
          <a:blip r:embed="rId3">
            <a:alphaModFix/>
          </a:blip>
          <a:stretch>
            <a:fillRect/>
          </a:stretch>
        </p:blipFill>
        <p:spPr>
          <a:xfrm>
            <a:off x="6575525" y="1190537"/>
            <a:ext cx="530550" cy="1308700"/>
          </a:xfrm>
          <a:prstGeom prst="rect">
            <a:avLst/>
          </a:prstGeom>
          <a:noFill/>
          <a:ln>
            <a:noFill/>
          </a:ln>
        </p:spPr>
      </p:pic>
      <p:pic>
        <p:nvPicPr>
          <p:cNvPr id="553" name="Shape 553"/>
          <p:cNvPicPr preferRelativeResize="0"/>
          <p:nvPr/>
        </p:nvPicPr>
        <p:blipFill>
          <a:blip r:embed="rId3">
            <a:alphaModFix/>
          </a:blip>
          <a:stretch>
            <a:fillRect/>
          </a:stretch>
        </p:blipFill>
        <p:spPr>
          <a:xfrm>
            <a:off x="5643262" y="1190549"/>
            <a:ext cx="530550" cy="1308700"/>
          </a:xfrm>
          <a:prstGeom prst="rect">
            <a:avLst/>
          </a:prstGeom>
          <a:noFill/>
          <a:ln>
            <a:noFill/>
          </a:ln>
        </p:spPr>
      </p:pic>
      <p:pic>
        <p:nvPicPr>
          <p:cNvPr id="554" name="Shape 554"/>
          <p:cNvPicPr preferRelativeResize="0"/>
          <p:nvPr/>
        </p:nvPicPr>
        <p:blipFill>
          <a:blip r:embed="rId3">
            <a:alphaModFix/>
          </a:blip>
          <a:stretch>
            <a:fillRect/>
          </a:stretch>
        </p:blipFill>
        <p:spPr>
          <a:xfrm>
            <a:off x="4807287" y="1190537"/>
            <a:ext cx="530550" cy="1308700"/>
          </a:xfrm>
          <a:prstGeom prst="rect">
            <a:avLst/>
          </a:prstGeom>
          <a:noFill/>
          <a:ln>
            <a:noFill/>
          </a:ln>
        </p:spPr>
      </p:pic>
      <p:sp>
        <p:nvSpPr>
          <p:cNvPr id="555" name="Shape 555"/>
          <p:cNvSpPr txBox="1"/>
          <p:nvPr/>
        </p:nvSpPr>
        <p:spPr>
          <a:xfrm>
            <a:off x="2097887" y="14684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556" name="Shape 556"/>
          <p:cNvSpPr txBox="1"/>
          <p:nvPr/>
        </p:nvSpPr>
        <p:spPr>
          <a:xfrm>
            <a:off x="1333775" y="14684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557" name="Shape 557"/>
          <p:cNvSpPr txBox="1"/>
          <p:nvPr/>
        </p:nvSpPr>
        <p:spPr>
          <a:xfrm>
            <a:off x="3823475" y="14684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10000C</a:t>
            </a:r>
          </a:p>
        </p:txBody>
      </p:sp>
      <p:sp>
        <p:nvSpPr>
          <p:cNvPr id="558" name="Shape 558"/>
          <p:cNvSpPr txBox="1"/>
          <p:nvPr/>
        </p:nvSpPr>
        <p:spPr>
          <a:xfrm>
            <a:off x="3018912" y="149622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559" name="Shape 559"/>
          <p:cNvSpPr txBox="1"/>
          <p:nvPr/>
        </p:nvSpPr>
        <p:spPr>
          <a:xfrm>
            <a:off x="6517987" y="14684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X</a:t>
            </a:r>
          </a:p>
        </p:txBody>
      </p:sp>
      <p:sp>
        <p:nvSpPr>
          <p:cNvPr id="560" name="Shape 560"/>
          <p:cNvSpPr txBox="1"/>
          <p:nvPr/>
        </p:nvSpPr>
        <p:spPr>
          <a:xfrm>
            <a:off x="7419524" y="1468475"/>
            <a:ext cx="11520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a:t>
            </a:r>
          </a:p>
          <a:p>
            <a:pPr lvl="0" rtl="0">
              <a:spcBef>
                <a:spcPts val="0"/>
              </a:spcBef>
              <a:buNone/>
            </a:pPr>
            <a:r>
              <a:rPr lang="en" sz="1800" b="1"/>
              <a:t>X</a:t>
            </a:r>
          </a:p>
        </p:txBody>
      </p:sp>
      <p:sp>
        <p:nvSpPr>
          <p:cNvPr id="561" name="Shape 561"/>
          <p:cNvSpPr txBox="1"/>
          <p:nvPr/>
        </p:nvSpPr>
        <p:spPr>
          <a:xfrm>
            <a:off x="4657376" y="14962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62" name="Shape 562"/>
          <p:cNvSpPr txBox="1"/>
          <p:nvPr/>
        </p:nvSpPr>
        <p:spPr>
          <a:xfrm>
            <a:off x="5616450" y="14684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63" name="Shape 563"/>
          <p:cNvSpPr txBox="1"/>
          <p:nvPr/>
        </p:nvSpPr>
        <p:spPr>
          <a:xfrm>
            <a:off x="472487" y="1468475"/>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pic>
        <p:nvPicPr>
          <p:cNvPr id="564" name="Shape 564"/>
          <p:cNvPicPr preferRelativeResize="0"/>
          <p:nvPr/>
        </p:nvPicPr>
        <p:blipFill>
          <a:blip r:embed="rId4">
            <a:alphaModFix/>
          </a:blip>
          <a:stretch>
            <a:fillRect/>
          </a:stretch>
        </p:blipFill>
        <p:spPr>
          <a:xfrm>
            <a:off x="3219439" y="3108771"/>
            <a:ext cx="608325" cy="1400154"/>
          </a:xfrm>
          <a:prstGeom prst="rect">
            <a:avLst/>
          </a:prstGeom>
          <a:noFill/>
          <a:ln>
            <a:noFill/>
          </a:ln>
        </p:spPr>
      </p:pic>
      <p:pic>
        <p:nvPicPr>
          <p:cNvPr id="565" name="Shape 565"/>
          <p:cNvPicPr preferRelativeResize="0"/>
          <p:nvPr/>
        </p:nvPicPr>
        <p:blipFill>
          <a:blip r:embed="rId4">
            <a:alphaModFix/>
          </a:blip>
          <a:stretch>
            <a:fillRect/>
          </a:stretch>
        </p:blipFill>
        <p:spPr>
          <a:xfrm>
            <a:off x="4135239" y="3060246"/>
            <a:ext cx="608325" cy="1400154"/>
          </a:xfrm>
          <a:prstGeom prst="rect">
            <a:avLst/>
          </a:prstGeom>
          <a:noFill/>
          <a:ln>
            <a:noFill/>
          </a:ln>
        </p:spPr>
      </p:pic>
      <p:pic>
        <p:nvPicPr>
          <p:cNvPr id="566" name="Shape 566"/>
          <p:cNvPicPr preferRelativeResize="0"/>
          <p:nvPr/>
        </p:nvPicPr>
        <p:blipFill>
          <a:blip r:embed="rId4">
            <a:alphaModFix/>
          </a:blip>
          <a:stretch>
            <a:fillRect/>
          </a:stretch>
        </p:blipFill>
        <p:spPr>
          <a:xfrm>
            <a:off x="2145026" y="3108771"/>
            <a:ext cx="608325" cy="1400154"/>
          </a:xfrm>
          <a:prstGeom prst="rect">
            <a:avLst/>
          </a:prstGeom>
          <a:noFill/>
          <a:ln>
            <a:noFill/>
          </a:ln>
        </p:spPr>
      </p:pic>
      <p:pic>
        <p:nvPicPr>
          <p:cNvPr id="567" name="Shape 567"/>
          <p:cNvPicPr preferRelativeResize="0"/>
          <p:nvPr/>
        </p:nvPicPr>
        <p:blipFill>
          <a:blip r:embed="rId4">
            <a:alphaModFix/>
          </a:blip>
          <a:stretch>
            <a:fillRect/>
          </a:stretch>
        </p:blipFill>
        <p:spPr>
          <a:xfrm>
            <a:off x="5005426" y="3060246"/>
            <a:ext cx="608325" cy="1400154"/>
          </a:xfrm>
          <a:prstGeom prst="rect">
            <a:avLst/>
          </a:prstGeom>
          <a:noFill/>
          <a:ln>
            <a:noFill/>
          </a:ln>
        </p:spPr>
      </p:pic>
      <p:pic>
        <p:nvPicPr>
          <p:cNvPr id="568" name="Shape 568"/>
          <p:cNvPicPr preferRelativeResize="0"/>
          <p:nvPr/>
        </p:nvPicPr>
        <p:blipFill>
          <a:blip r:embed="rId4">
            <a:alphaModFix/>
          </a:blip>
          <a:stretch>
            <a:fillRect/>
          </a:stretch>
        </p:blipFill>
        <p:spPr>
          <a:xfrm>
            <a:off x="5875589" y="3060246"/>
            <a:ext cx="608325" cy="1400154"/>
          </a:xfrm>
          <a:prstGeom prst="rect">
            <a:avLst/>
          </a:prstGeom>
          <a:noFill/>
          <a:ln>
            <a:noFill/>
          </a:ln>
        </p:spPr>
      </p:pic>
      <p:pic>
        <p:nvPicPr>
          <p:cNvPr id="569" name="Shape 569"/>
          <p:cNvPicPr preferRelativeResize="0"/>
          <p:nvPr/>
        </p:nvPicPr>
        <p:blipFill>
          <a:blip r:embed="rId4">
            <a:alphaModFix/>
          </a:blip>
          <a:stretch>
            <a:fillRect/>
          </a:stretch>
        </p:blipFill>
        <p:spPr>
          <a:xfrm>
            <a:off x="1318876" y="3108771"/>
            <a:ext cx="608325" cy="1400154"/>
          </a:xfrm>
          <a:prstGeom prst="rect">
            <a:avLst/>
          </a:prstGeom>
          <a:noFill/>
          <a:ln>
            <a:noFill/>
          </a:ln>
        </p:spPr>
      </p:pic>
      <p:pic>
        <p:nvPicPr>
          <p:cNvPr id="570" name="Shape 570"/>
          <p:cNvPicPr preferRelativeResize="0"/>
          <p:nvPr/>
        </p:nvPicPr>
        <p:blipFill>
          <a:blip r:embed="rId4">
            <a:alphaModFix/>
          </a:blip>
          <a:stretch>
            <a:fillRect/>
          </a:stretch>
        </p:blipFill>
        <p:spPr>
          <a:xfrm>
            <a:off x="533851" y="3108771"/>
            <a:ext cx="608325" cy="1400154"/>
          </a:xfrm>
          <a:prstGeom prst="rect">
            <a:avLst/>
          </a:prstGeom>
          <a:noFill/>
          <a:ln>
            <a:noFill/>
          </a:ln>
        </p:spPr>
      </p:pic>
      <p:sp>
        <p:nvSpPr>
          <p:cNvPr id="571" name="Shape 571"/>
          <p:cNvSpPr txBox="1"/>
          <p:nvPr/>
        </p:nvSpPr>
        <p:spPr>
          <a:xfrm>
            <a:off x="394100" y="36816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B1</a:t>
            </a:r>
          </a:p>
        </p:txBody>
      </p:sp>
      <p:sp>
        <p:nvSpPr>
          <p:cNvPr id="572" name="Shape 572"/>
          <p:cNvSpPr txBox="1"/>
          <p:nvPr/>
        </p:nvSpPr>
        <p:spPr>
          <a:xfrm>
            <a:off x="1168950" y="36816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B2</a:t>
            </a:r>
          </a:p>
        </p:txBody>
      </p:sp>
      <p:sp>
        <p:nvSpPr>
          <p:cNvPr id="573" name="Shape 573"/>
          <p:cNvSpPr txBox="1"/>
          <p:nvPr/>
        </p:nvSpPr>
        <p:spPr>
          <a:xfrm>
            <a:off x="2026125" y="3681650"/>
            <a:ext cx="830400" cy="254399"/>
          </a:xfrm>
          <a:prstGeom prst="rect">
            <a:avLst/>
          </a:prstGeom>
          <a:noFill/>
          <a:ln>
            <a:noFill/>
          </a:ln>
        </p:spPr>
        <p:txBody>
          <a:bodyPr lIns="91425" tIns="91425" rIns="91425" bIns="91425" anchor="t" anchorCtr="0">
            <a:noAutofit/>
          </a:bodyPr>
          <a:lstStyle/>
          <a:p>
            <a:pPr lvl="0" rtl="0">
              <a:spcBef>
                <a:spcPts val="0"/>
              </a:spcBef>
              <a:buNone/>
            </a:pPr>
            <a:r>
              <a:rPr lang="en" sz="1800" b="1"/>
              <a:t>B3</a:t>
            </a:r>
          </a:p>
        </p:txBody>
      </p:sp>
      <p:sp>
        <p:nvSpPr>
          <p:cNvPr id="574" name="Shape 574"/>
          <p:cNvSpPr txBox="1"/>
          <p:nvPr/>
        </p:nvSpPr>
        <p:spPr>
          <a:xfrm>
            <a:off x="3022839" y="3681650"/>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575" name="Shape 575"/>
          <p:cNvSpPr txBox="1"/>
          <p:nvPr/>
        </p:nvSpPr>
        <p:spPr>
          <a:xfrm>
            <a:off x="3959851" y="3681650"/>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10000 C</a:t>
            </a:r>
          </a:p>
        </p:txBody>
      </p:sp>
      <p:sp>
        <p:nvSpPr>
          <p:cNvPr id="576" name="Shape 576"/>
          <p:cNvSpPr txBox="1"/>
          <p:nvPr/>
        </p:nvSpPr>
        <p:spPr>
          <a:xfrm>
            <a:off x="4830039" y="36331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77" name="Shape 577"/>
          <p:cNvSpPr txBox="1"/>
          <p:nvPr/>
        </p:nvSpPr>
        <p:spPr>
          <a:xfrm>
            <a:off x="5700214" y="36331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x% Triton X</a:t>
            </a:r>
          </a:p>
        </p:txBody>
      </p:sp>
      <p:sp>
        <p:nvSpPr>
          <p:cNvPr id="578" name="Shape 578"/>
          <p:cNvSpPr txBox="1"/>
          <p:nvPr/>
        </p:nvSpPr>
        <p:spPr>
          <a:xfrm>
            <a:off x="-6800" y="3345900"/>
            <a:ext cx="830400" cy="1308599"/>
          </a:xfrm>
          <a:prstGeom prst="rect">
            <a:avLst/>
          </a:prstGeom>
          <a:noFill/>
          <a:ln>
            <a:noFill/>
          </a:ln>
        </p:spPr>
        <p:txBody>
          <a:bodyPr lIns="91425" tIns="91425" rIns="91425" bIns="91425" anchor="t" anchorCtr="0">
            <a:noAutofit/>
          </a:bodyPr>
          <a:lstStyle/>
          <a:p>
            <a:pPr lvl="0" rtl="0">
              <a:spcBef>
                <a:spcPts val="0"/>
              </a:spcBef>
              <a:buNone/>
            </a:pPr>
            <a:r>
              <a:rPr lang="en" sz="1100"/>
              <a:t>1 ml Color Reagent</a:t>
            </a:r>
          </a:p>
        </p:txBody>
      </p:sp>
      <p:pic>
        <p:nvPicPr>
          <p:cNvPr id="579" name="Shape 579"/>
          <p:cNvPicPr preferRelativeResize="0"/>
          <p:nvPr/>
        </p:nvPicPr>
        <p:blipFill>
          <a:blip r:embed="rId4">
            <a:alphaModFix/>
          </a:blip>
          <a:stretch>
            <a:fillRect/>
          </a:stretch>
        </p:blipFill>
        <p:spPr>
          <a:xfrm>
            <a:off x="7526914" y="3108771"/>
            <a:ext cx="608325" cy="1400154"/>
          </a:xfrm>
          <a:prstGeom prst="rect">
            <a:avLst/>
          </a:prstGeom>
          <a:noFill/>
          <a:ln>
            <a:noFill/>
          </a:ln>
        </p:spPr>
      </p:pic>
      <p:pic>
        <p:nvPicPr>
          <p:cNvPr id="580" name="Shape 580"/>
          <p:cNvPicPr preferRelativeResize="0"/>
          <p:nvPr/>
        </p:nvPicPr>
        <p:blipFill>
          <a:blip r:embed="rId4">
            <a:alphaModFix/>
          </a:blip>
          <a:stretch>
            <a:fillRect/>
          </a:stretch>
        </p:blipFill>
        <p:spPr>
          <a:xfrm>
            <a:off x="6701251" y="3108771"/>
            <a:ext cx="608325" cy="1400154"/>
          </a:xfrm>
          <a:prstGeom prst="rect">
            <a:avLst/>
          </a:prstGeom>
          <a:noFill/>
          <a:ln>
            <a:noFill/>
          </a:ln>
        </p:spPr>
      </p:pic>
      <p:sp>
        <p:nvSpPr>
          <p:cNvPr id="581" name="Shape 581"/>
          <p:cNvSpPr txBox="1"/>
          <p:nvPr/>
        </p:nvSpPr>
        <p:spPr>
          <a:xfrm>
            <a:off x="6525864" y="36331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X</a:t>
            </a:r>
          </a:p>
        </p:txBody>
      </p:sp>
      <p:sp>
        <p:nvSpPr>
          <p:cNvPr id="582" name="Shape 582"/>
          <p:cNvSpPr txBox="1"/>
          <p:nvPr/>
        </p:nvSpPr>
        <p:spPr>
          <a:xfrm>
            <a:off x="7526889" y="3633125"/>
            <a:ext cx="959100" cy="254399"/>
          </a:xfrm>
          <a:prstGeom prst="rect">
            <a:avLst/>
          </a:prstGeom>
          <a:noFill/>
          <a:ln>
            <a:noFill/>
          </a:ln>
        </p:spPr>
        <p:txBody>
          <a:bodyPr lIns="91425" tIns="91425" rIns="91425" bIns="91425" anchor="t" anchorCtr="0">
            <a:noAutofit/>
          </a:bodyPr>
          <a:lstStyle/>
          <a:p>
            <a:pPr lvl="0" rtl="0">
              <a:spcBef>
                <a:spcPts val="0"/>
              </a:spcBef>
              <a:buNone/>
            </a:pPr>
            <a:r>
              <a:rPr lang="en" sz="1800" b="1"/>
              <a:t>w% Triton X</a:t>
            </a:r>
          </a:p>
        </p:txBody>
      </p:sp>
      <p:sp>
        <p:nvSpPr>
          <p:cNvPr id="583" name="Shape 583"/>
          <p:cNvSpPr/>
          <p:nvPr/>
        </p:nvSpPr>
        <p:spPr>
          <a:xfrm>
            <a:off x="8406750" y="1977475"/>
            <a:ext cx="530699" cy="1655700"/>
          </a:xfrm>
          <a:prstGeom prst="curvedLeftArrow">
            <a:avLst>
              <a:gd name="adj1" fmla="val 25000"/>
              <a:gd name="adj2" fmla="val 50000"/>
              <a:gd name="adj3"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84" name="Shape 584"/>
          <p:cNvSpPr txBox="1"/>
          <p:nvPr/>
        </p:nvSpPr>
        <p:spPr>
          <a:xfrm>
            <a:off x="8164125" y="2608275"/>
            <a:ext cx="530699" cy="315299"/>
          </a:xfrm>
          <a:prstGeom prst="rect">
            <a:avLst/>
          </a:prstGeom>
          <a:noFill/>
          <a:ln>
            <a:noFill/>
          </a:ln>
        </p:spPr>
        <p:txBody>
          <a:bodyPr lIns="91425" tIns="91425" rIns="91425" bIns="91425" anchor="t" anchorCtr="0">
            <a:noAutofit/>
          </a:bodyPr>
          <a:lstStyle/>
          <a:p>
            <a:pPr lvl="0">
              <a:spcBef>
                <a:spcPts val="0"/>
              </a:spcBef>
              <a:buNone/>
            </a:pPr>
            <a:r>
              <a:rPr lang="en"/>
              <a:t>100 </a:t>
            </a:r>
            <a:r>
              <a:rPr lang="en" sz="1100">
                <a:solidFill>
                  <a:schemeClr val="dk1"/>
                </a:solidFill>
                <a:latin typeface="Verdana"/>
                <a:ea typeface="Verdana"/>
                <a:cs typeface="Verdana"/>
                <a:sym typeface="Verdana"/>
              </a:rPr>
              <a:t>μ</a:t>
            </a:r>
            <a:r>
              <a:rPr lang="en" sz="1100">
                <a:solidFill>
                  <a:schemeClr val="dk1"/>
                </a:solidFill>
              </a:rPr>
              <a:t>l</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Shape 589"/>
          <p:cNvSpPr txBox="1">
            <a:spLocks noGrp="1"/>
          </p:cNvSpPr>
          <p:nvPr>
            <p:ph type="title"/>
          </p:nvPr>
        </p:nvSpPr>
        <p:spPr>
          <a:xfrm>
            <a:off x="4110250" y="597425"/>
            <a:ext cx="4722000" cy="613200"/>
          </a:xfrm>
          <a:prstGeom prst="rect">
            <a:avLst/>
          </a:prstGeom>
        </p:spPr>
        <p:txBody>
          <a:bodyPr lIns="91425" tIns="91425" rIns="91425" bIns="91425" anchor="t" anchorCtr="0">
            <a:noAutofit/>
          </a:bodyPr>
          <a:lstStyle/>
          <a:p>
            <a:pPr lvl="0" algn="ctr" rtl="0">
              <a:spcBef>
                <a:spcPts val="0"/>
              </a:spcBef>
              <a:buNone/>
            </a:pPr>
            <a:r>
              <a:rPr lang="en" sz="5000" b="1"/>
              <a:t>Triton X-100</a:t>
            </a:r>
          </a:p>
        </p:txBody>
      </p:sp>
      <p:pic>
        <p:nvPicPr>
          <p:cNvPr id="590" name="Shape 590"/>
          <p:cNvPicPr preferRelativeResize="0"/>
          <p:nvPr/>
        </p:nvPicPr>
        <p:blipFill rotWithShape="1">
          <a:blip r:embed="rId3">
            <a:alphaModFix/>
          </a:blip>
          <a:srcRect l="17618" r="13798"/>
          <a:stretch/>
        </p:blipFill>
        <p:spPr>
          <a:xfrm>
            <a:off x="0" y="0"/>
            <a:ext cx="3821350" cy="5143499"/>
          </a:xfrm>
          <a:prstGeom prst="rect">
            <a:avLst/>
          </a:prstGeom>
          <a:noFill/>
          <a:ln>
            <a:noFill/>
          </a:ln>
        </p:spPr>
      </p:pic>
      <p:sp>
        <p:nvSpPr>
          <p:cNvPr id="591" name="Shape 591"/>
          <p:cNvSpPr txBox="1"/>
          <p:nvPr/>
        </p:nvSpPr>
        <p:spPr>
          <a:xfrm>
            <a:off x="4382750" y="1673875"/>
            <a:ext cx="4348799" cy="2462400"/>
          </a:xfrm>
          <a:prstGeom prst="rect">
            <a:avLst/>
          </a:prstGeom>
          <a:noFill/>
          <a:ln>
            <a:noFill/>
          </a:ln>
        </p:spPr>
        <p:txBody>
          <a:bodyPr lIns="91425" tIns="91425" rIns="91425" bIns="91425" anchor="t" anchorCtr="0">
            <a:noAutofit/>
          </a:bodyPr>
          <a:lstStyle/>
          <a:p>
            <a:pPr marL="457200" lvl="0" indent="-368300" rtl="0">
              <a:spcBef>
                <a:spcPts val="0"/>
              </a:spcBef>
              <a:buSzPct val="100000"/>
              <a:buFont typeface="Old Standard TT"/>
              <a:buChar char="●"/>
            </a:pPr>
            <a:r>
              <a:rPr lang="en" sz="2200">
                <a:latin typeface="Old Standard TT"/>
                <a:ea typeface="Old Standard TT"/>
                <a:cs typeface="Old Standard TT"/>
                <a:sym typeface="Old Standard TT"/>
              </a:rPr>
              <a:t>Mild detergent</a:t>
            </a:r>
          </a:p>
          <a:p>
            <a:pPr marL="457200" lvl="0" indent="-368300" rtl="0">
              <a:spcBef>
                <a:spcPts val="0"/>
              </a:spcBef>
              <a:buSzPct val="100000"/>
              <a:buFont typeface="Old Standard TT"/>
              <a:buChar char="●"/>
            </a:pPr>
            <a:r>
              <a:rPr lang="en" sz="2200">
                <a:latin typeface="Old Standard TT"/>
                <a:ea typeface="Old Standard TT"/>
                <a:cs typeface="Old Standard TT"/>
                <a:sym typeface="Old Standard TT"/>
              </a:rPr>
              <a:t>Non-ionic surfactant and emulsifier</a:t>
            </a:r>
          </a:p>
          <a:p>
            <a:pPr marL="914400" lvl="1" indent="-342900" rtl="0">
              <a:spcBef>
                <a:spcPts val="0"/>
              </a:spcBef>
              <a:buSzPct val="100000"/>
              <a:buFont typeface="Old Standard TT"/>
              <a:buChar char="○"/>
            </a:pPr>
            <a:r>
              <a:rPr lang="en" sz="1800">
                <a:latin typeface="Old Standard TT"/>
                <a:ea typeface="Old Standard TT"/>
                <a:cs typeface="Old Standard TT"/>
                <a:sym typeface="Old Standard TT"/>
              </a:rPr>
              <a:t>Biochemical applications</a:t>
            </a:r>
          </a:p>
          <a:p>
            <a:pPr marL="457200" lvl="0" indent="-368300" rtl="0">
              <a:lnSpc>
                <a:spcPct val="115000"/>
              </a:lnSpc>
              <a:spcBef>
                <a:spcPts val="0"/>
              </a:spcBef>
              <a:spcAft>
                <a:spcPts val="1600"/>
              </a:spcAft>
              <a:buSzPct val="100000"/>
              <a:buFont typeface="Old Standard TT"/>
              <a:buChar char="●"/>
            </a:pPr>
            <a:r>
              <a:rPr lang="en" sz="2200">
                <a:solidFill>
                  <a:srgbClr val="252525"/>
                </a:solidFill>
                <a:latin typeface="Old Standard TT"/>
                <a:ea typeface="Old Standard TT"/>
                <a:cs typeface="Old Standard TT"/>
                <a:sym typeface="Old Standard TT"/>
              </a:rPr>
              <a:t>Soluble in water</a:t>
            </a:r>
          </a:p>
          <a:p>
            <a:pPr marL="457200" lvl="0" indent="-368300" rtl="0">
              <a:lnSpc>
                <a:spcPct val="115000"/>
              </a:lnSpc>
              <a:spcBef>
                <a:spcPts val="0"/>
              </a:spcBef>
              <a:spcAft>
                <a:spcPts val="1600"/>
              </a:spcAft>
              <a:buClr>
                <a:srgbClr val="252525"/>
              </a:buClr>
              <a:buSzPct val="100000"/>
              <a:buFont typeface="Old Standard TT"/>
              <a:buChar char="●"/>
            </a:pPr>
            <a:r>
              <a:rPr lang="en" sz="2200">
                <a:solidFill>
                  <a:srgbClr val="252525"/>
                </a:solidFill>
                <a:latin typeface="Old Standard TT"/>
                <a:ea typeface="Old Standard TT"/>
                <a:cs typeface="Old Standard TT"/>
                <a:sym typeface="Old Standard TT"/>
              </a:rPr>
              <a:t>Viscous colorless liquid</a:t>
            </a:r>
          </a:p>
          <a:p>
            <a:pPr marL="914400" lvl="1" indent="-342900" rtl="0">
              <a:lnSpc>
                <a:spcPct val="115000"/>
              </a:lnSpc>
              <a:spcBef>
                <a:spcPts val="0"/>
              </a:spcBef>
              <a:spcAft>
                <a:spcPts val="1600"/>
              </a:spcAft>
              <a:buClr>
                <a:srgbClr val="252525"/>
              </a:buClr>
              <a:buSzPct val="100000"/>
              <a:buFont typeface="Old Standard TT"/>
              <a:buChar char="○"/>
            </a:pPr>
            <a:r>
              <a:rPr lang="en" sz="1800">
                <a:solidFill>
                  <a:srgbClr val="252525"/>
                </a:solidFill>
                <a:latin typeface="Old Standard TT"/>
                <a:ea typeface="Old Standard TT"/>
                <a:cs typeface="Old Standard TT"/>
                <a:sym typeface="Old Standard TT"/>
              </a:rPr>
              <a:t>Hydrogen bonding (of hydrophilic polyethylene oxides)</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Shape 596"/>
          <p:cNvSpPr txBox="1">
            <a:spLocks noGrp="1"/>
          </p:cNvSpPr>
          <p:nvPr>
            <p:ph type="title"/>
          </p:nvPr>
        </p:nvSpPr>
        <p:spPr>
          <a:xfrm>
            <a:off x="311700" y="1039650"/>
            <a:ext cx="8520599" cy="2106299"/>
          </a:xfrm>
          <a:prstGeom prst="rect">
            <a:avLst/>
          </a:prstGeom>
        </p:spPr>
        <p:txBody>
          <a:bodyPr lIns="91425" tIns="91425" rIns="91425" bIns="91425" anchor="b" anchorCtr="0">
            <a:noAutofit/>
          </a:bodyPr>
          <a:lstStyle/>
          <a:p>
            <a:pPr lvl="0" rtl="0">
              <a:spcBef>
                <a:spcPts val="0"/>
              </a:spcBef>
              <a:buNone/>
            </a:pPr>
            <a:r>
              <a:rPr lang="en"/>
              <a:t>3.93%</a:t>
            </a:r>
          </a:p>
        </p:txBody>
      </p:sp>
      <p:sp>
        <p:nvSpPr>
          <p:cNvPr id="597" name="Shape 597"/>
          <p:cNvSpPr txBox="1">
            <a:spLocks noGrp="1"/>
          </p:cNvSpPr>
          <p:nvPr>
            <p:ph type="body" idx="1"/>
          </p:nvPr>
        </p:nvSpPr>
        <p:spPr>
          <a:xfrm>
            <a:off x="311700" y="3228425"/>
            <a:ext cx="8520599" cy="1300800"/>
          </a:xfrm>
          <a:prstGeom prst="rect">
            <a:avLst/>
          </a:prstGeom>
        </p:spPr>
        <p:txBody>
          <a:bodyPr lIns="91425" tIns="91425" rIns="91425" bIns="91425" anchor="t" anchorCtr="0">
            <a:noAutofit/>
          </a:bodyPr>
          <a:lstStyle/>
          <a:p>
            <a:pPr lvl="0" rtl="0">
              <a:spcBef>
                <a:spcPts val="0"/>
              </a:spcBef>
              <a:buNone/>
            </a:pPr>
            <a:r>
              <a:rPr lang="en" sz="2400"/>
              <a:t>Percent of Triton X-100 in our experiment.</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a:t>Inhibitor Assay: Calculations</a:t>
            </a:r>
          </a:p>
        </p:txBody>
      </p:sp>
      <p:sp>
        <p:nvSpPr>
          <p:cNvPr id="603" name="Shape 603"/>
          <p:cNvSpPr txBox="1">
            <a:spLocks noGrp="1"/>
          </p:cNvSpPr>
          <p:nvPr>
            <p:ph type="body" idx="1"/>
          </p:nvPr>
        </p:nvSpPr>
        <p:spPr>
          <a:xfrm>
            <a:off x="311700" y="1171600"/>
            <a:ext cx="8520599" cy="3397200"/>
          </a:xfrm>
          <a:prstGeom prst="rect">
            <a:avLst/>
          </a:prstGeom>
        </p:spPr>
        <p:txBody>
          <a:bodyPr lIns="91425" tIns="91425" rIns="91425" bIns="91425" anchor="t" anchorCtr="0">
            <a:noAutofit/>
          </a:bodyPr>
          <a:lstStyle/>
          <a:p>
            <a:pPr marL="457200" lvl="0" indent="-381000" rtl="0">
              <a:spcBef>
                <a:spcPts val="0"/>
              </a:spcBef>
              <a:buSzPct val="100000"/>
            </a:pPr>
            <a:r>
              <a:rPr lang="en" sz="2400"/>
              <a:t>Calculations are similar to the calculations in the catalase assay </a:t>
            </a:r>
          </a:p>
          <a:p>
            <a:pPr marL="914400" lvl="1" indent="-342900" rtl="0">
              <a:spcBef>
                <a:spcPts val="0"/>
              </a:spcBef>
              <a:buSzPct val="100000"/>
            </a:pPr>
            <a:r>
              <a:rPr lang="en" sz="1800"/>
              <a:t>Except, no protein quantification needed</a:t>
            </a:r>
          </a:p>
          <a:p>
            <a:pPr marL="914400" lvl="1" indent="-342900" rtl="0">
              <a:spcBef>
                <a:spcPts val="0"/>
              </a:spcBef>
              <a:buSzPct val="100000"/>
            </a:pPr>
            <a:r>
              <a:rPr lang="en" sz="1800"/>
              <a:t>All calculations are made using steps 1 through 5</a:t>
            </a:r>
          </a:p>
          <a:p>
            <a:pPr marL="457200" lvl="0" indent="-381000" rtl="0">
              <a:spcBef>
                <a:spcPts val="0"/>
              </a:spcBef>
              <a:buSzPct val="100000"/>
            </a:pPr>
            <a:r>
              <a:rPr lang="en" sz="2400"/>
              <a:t>Graph: Absorbance (520 nm) by concentration of Triton X-100</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Shape 608"/>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sz="3600"/>
              <a:t>Inhibitor Assay: Calculations</a:t>
            </a:r>
          </a:p>
        </p:txBody>
      </p:sp>
      <p:sp>
        <p:nvSpPr>
          <p:cNvPr id="609" name="Shape 609"/>
          <p:cNvSpPr txBox="1">
            <a:spLocks noGrp="1"/>
          </p:cNvSpPr>
          <p:nvPr>
            <p:ph type="body" idx="1"/>
          </p:nvPr>
        </p:nvSpPr>
        <p:spPr>
          <a:xfrm>
            <a:off x="885625" y="1400275"/>
            <a:ext cx="6937500" cy="2377799"/>
          </a:xfrm>
          <a:prstGeom prst="rect">
            <a:avLst/>
          </a:prstGeom>
        </p:spPr>
        <p:txBody>
          <a:bodyPr lIns="91425" tIns="91425" rIns="91425" bIns="91425" anchor="t" anchorCtr="0">
            <a:noAutofit/>
          </a:bodyPr>
          <a:lstStyle/>
          <a:p>
            <a:pPr marL="457200" lvl="0" indent="-368300" rtl="0">
              <a:spcBef>
                <a:spcPts val="0"/>
              </a:spcBef>
              <a:buSzPct val="100000"/>
            </a:pPr>
            <a:r>
              <a:rPr lang="en" sz="2200"/>
              <a:t>To find volume of inhibitor needed, set-up dilution equation</a:t>
            </a:r>
          </a:p>
          <a:p>
            <a:pPr marL="914400" lvl="1" indent="-342900" rtl="0">
              <a:spcBef>
                <a:spcPts val="0"/>
              </a:spcBef>
              <a:buSzPct val="100000"/>
            </a:pPr>
            <a:r>
              <a:rPr lang="en" sz="1800"/>
              <a:t>(300 microliters)(% solution desired)=(3.93%)(x microliters needed to add)</a:t>
            </a:r>
          </a:p>
          <a:p>
            <a:pPr marL="457200" lvl="0" indent="-368300" rtl="0">
              <a:spcBef>
                <a:spcPts val="0"/>
              </a:spcBef>
              <a:buClr>
                <a:srgbClr val="000000"/>
              </a:buClr>
              <a:buSzPct val="100000"/>
            </a:pPr>
            <a:r>
              <a:rPr lang="en" sz="2200">
                <a:solidFill>
                  <a:srgbClr val="000000"/>
                </a:solidFill>
              </a:rPr>
              <a:t>For example, to obtain:</a:t>
            </a:r>
          </a:p>
          <a:p>
            <a:pPr marL="914400" lvl="1" indent="-342900" rtl="0">
              <a:spcBef>
                <a:spcPts val="0"/>
              </a:spcBef>
              <a:buClr>
                <a:srgbClr val="000000"/>
              </a:buClr>
              <a:buSzPct val="100000"/>
            </a:pPr>
            <a:r>
              <a:rPr lang="en" sz="1800">
                <a:solidFill>
                  <a:srgbClr val="000000"/>
                </a:solidFill>
              </a:rPr>
              <a:t>0.1% solution = 7.63</a:t>
            </a:r>
            <a:r>
              <a:rPr lang="en" sz="1800"/>
              <a:t>λ Triton X-100</a:t>
            </a:r>
          </a:p>
          <a:p>
            <a:pPr marL="914400" lvl="1" indent="-342900" rtl="0">
              <a:spcBef>
                <a:spcPts val="0"/>
              </a:spcBef>
              <a:buClr>
                <a:srgbClr val="000000"/>
              </a:buClr>
              <a:buSzPct val="100000"/>
            </a:pPr>
            <a:r>
              <a:rPr lang="en" sz="1800">
                <a:solidFill>
                  <a:srgbClr val="000000"/>
                </a:solidFill>
              </a:rPr>
              <a:t>0.6% solution = 45.8</a:t>
            </a:r>
            <a:r>
              <a:rPr lang="en" sz="1800"/>
              <a:t>λ Triton X-100</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512700" y="1893300"/>
            <a:ext cx="8118599" cy="1522800"/>
          </a:xfrm>
          <a:prstGeom prst="rect">
            <a:avLst/>
          </a:prstGeom>
        </p:spPr>
        <p:txBody>
          <a:bodyPr lIns="91425" tIns="91425" rIns="91425" bIns="91425" anchor="b" anchorCtr="0">
            <a:noAutofit/>
          </a:bodyPr>
          <a:lstStyle/>
          <a:p>
            <a:pPr lvl="0" rtl="0">
              <a:spcBef>
                <a:spcPts val="0"/>
              </a:spcBef>
              <a:buNone/>
            </a:pPr>
            <a:r>
              <a:rPr lang="en"/>
              <a:t>Results</a:t>
            </a:r>
          </a:p>
        </p:txBody>
      </p:sp>
      <p:sp>
        <p:nvSpPr>
          <p:cNvPr id="615" name="Shape 615"/>
          <p:cNvSpPr/>
          <p:nvPr/>
        </p:nvSpPr>
        <p:spPr>
          <a:xfrm>
            <a:off x="8839200" y="4853000"/>
            <a:ext cx="261900" cy="257099"/>
          </a:xfrm>
          <a:prstGeom prst="rect">
            <a:avLst/>
          </a:prstGeom>
          <a:solidFill>
            <a:schemeClr val="accent3"/>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R</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Shape 620"/>
          <p:cNvSpPr txBox="1">
            <a:spLocks noGrp="1"/>
          </p:cNvSpPr>
          <p:nvPr>
            <p:ph type="title"/>
          </p:nvPr>
        </p:nvSpPr>
        <p:spPr>
          <a:xfrm>
            <a:off x="265500" y="1382350"/>
            <a:ext cx="4045199" cy="1333200"/>
          </a:xfrm>
          <a:prstGeom prst="rect">
            <a:avLst/>
          </a:prstGeom>
        </p:spPr>
        <p:txBody>
          <a:bodyPr lIns="91425" tIns="91425" rIns="91425" bIns="91425" anchor="b" anchorCtr="0">
            <a:noAutofit/>
          </a:bodyPr>
          <a:lstStyle/>
          <a:p>
            <a:pPr lvl="0">
              <a:spcBef>
                <a:spcPts val="0"/>
              </a:spcBef>
              <a:buNone/>
            </a:pPr>
            <a:r>
              <a:rPr lang="en" b="1"/>
              <a:t>Measurements</a:t>
            </a:r>
          </a:p>
        </p:txBody>
      </p:sp>
      <p:sp>
        <p:nvSpPr>
          <p:cNvPr id="621" name="Shape 621"/>
          <p:cNvSpPr txBox="1">
            <a:spLocks noGrp="1"/>
          </p:cNvSpPr>
          <p:nvPr>
            <p:ph type="body" idx="2"/>
          </p:nvPr>
        </p:nvSpPr>
        <p:spPr>
          <a:xfrm>
            <a:off x="4883975" y="724200"/>
            <a:ext cx="4105199" cy="3695099"/>
          </a:xfrm>
          <a:prstGeom prst="rect">
            <a:avLst/>
          </a:prstGeom>
        </p:spPr>
        <p:txBody>
          <a:bodyPr lIns="91425" tIns="91425" rIns="91425" bIns="91425" anchor="ctr" anchorCtr="0">
            <a:noAutofit/>
          </a:bodyPr>
          <a:lstStyle/>
          <a:p>
            <a:pPr marL="457200" lvl="0" indent="-381000" rtl="0">
              <a:spcBef>
                <a:spcPts val="0"/>
              </a:spcBef>
              <a:buSzPct val="100000"/>
            </a:pPr>
            <a:r>
              <a:rPr lang="en" sz="2400"/>
              <a:t>Total volume of extract</a:t>
            </a:r>
          </a:p>
          <a:p>
            <a:pPr marL="457200" lvl="0" indent="-381000" rtl="0">
              <a:spcBef>
                <a:spcPts val="0"/>
              </a:spcBef>
              <a:buSzPct val="100000"/>
            </a:pPr>
            <a:r>
              <a:rPr lang="en" sz="2400"/>
              <a:t>Total protein in extract</a:t>
            </a:r>
          </a:p>
          <a:p>
            <a:pPr marL="457200" lvl="0" indent="-381000" rtl="0">
              <a:spcBef>
                <a:spcPts val="0"/>
              </a:spcBef>
              <a:buSzPct val="100000"/>
            </a:pPr>
            <a:r>
              <a:rPr lang="en" sz="2400"/>
              <a:t>Activity</a:t>
            </a:r>
          </a:p>
          <a:p>
            <a:pPr marL="457200" lvl="0" indent="-381000" rtl="0">
              <a:spcBef>
                <a:spcPts val="0"/>
              </a:spcBef>
              <a:buSzPct val="100000"/>
            </a:pPr>
            <a:r>
              <a:rPr lang="en" sz="2400"/>
              <a:t>Total Activity</a:t>
            </a:r>
          </a:p>
          <a:p>
            <a:pPr marL="457200" lvl="0" indent="-381000" rtl="0">
              <a:spcBef>
                <a:spcPts val="0"/>
              </a:spcBef>
              <a:buSzPct val="100000"/>
            </a:pPr>
            <a:r>
              <a:rPr lang="en" sz="2400"/>
              <a:t>Specific Activity</a:t>
            </a:r>
          </a:p>
          <a:p>
            <a:pPr marL="457200" lvl="0" indent="-381000" rtl="0">
              <a:spcBef>
                <a:spcPts val="0"/>
              </a:spcBef>
              <a:buSzPct val="100000"/>
            </a:pPr>
            <a:r>
              <a:rPr lang="en" sz="2400"/>
              <a:t>Activity/Protein</a:t>
            </a:r>
          </a:p>
          <a:p>
            <a:pPr marL="457200" lvl="0" indent="-381000" rtl="0">
              <a:spcBef>
                <a:spcPts val="0"/>
              </a:spcBef>
              <a:buSzPct val="100000"/>
            </a:pPr>
            <a:r>
              <a:rPr lang="en" sz="2400"/>
              <a:t>Activity/Wet mass</a:t>
            </a:r>
          </a:p>
        </p:txBody>
      </p:sp>
      <p:sp>
        <p:nvSpPr>
          <p:cNvPr id="622" name="Shape 622"/>
          <p:cNvSpPr txBox="1">
            <a:spLocks noGrp="1"/>
          </p:cNvSpPr>
          <p:nvPr>
            <p:ph type="subTitle" idx="1"/>
          </p:nvPr>
        </p:nvSpPr>
        <p:spPr>
          <a:xfrm>
            <a:off x="265500" y="2769000"/>
            <a:ext cx="4045199" cy="1345500"/>
          </a:xfrm>
          <a:prstGeom prst="rect">
            <a:avLst/>
          </a:prstGeom>
        </p:spPr>
        <p:txBody>
          <a:bodyPr lIns="91425" tIns="91425" rIns="91425" bIns="91425" anchor="t" anchorCtr="0">
            <a:noAutofit/>
          </a:bodyPr>
          <a:lstStyle/>
          <a:p>
            <a:pPr lvl="0">
              <a:spcBef>
                <a:spcPts val="0"/>
              </a:spcBef>
              <a:buNone/>
            </a:pPr>
            <a:r>
              <a:rPr lang="en"/>
              <a:t>Data in following table</a:t>
            </a:r>
          </a:p>
        </p:txBody>
      </p:sp>
      <p:sp>
        <p:nvSpPr>
          <p:cNvPr id="623" name="Shape 623"/>
          <p:cNvSpPr/>
          <p:nvPr/>
        </p:nvSpPr>
        <p:spPr>
          <a:xfrm>
            <a:off x="8839200" y="4853000"/>
            <a:ext cx="261900" cy="257099"/>
          </a:xfrm>
          <a:prstGeom prst="rect">
            <a:avLst/>
          </a:prstGeom>
          <a:solidFill>
            <a:schemeClr val="accent3"/>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R</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Shape 628"/>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spcBef>
                <a:spcPts val="0"/>
              </a:spcBef>
              <a:buNone/>
            </a:pPr>
            <a:r>
              <a:rPr lang="en" sz="3600" b="1"/>
              <a:t>Total Volume of Extract (mL)</a:t>
            </a:r>
          </a:p>
        </p:txBody>
      </p:sp>
      <p:sp>
        <p:nvSpPr>
          <p:cNvPr id="629" name="Shape 629"/>
          <p:cNvSpPr txBox="1">
            <a:spLocks noGrp="1"/>
          </p:cNvSpPr>
          <p:nvPr>
            <p:ph type="body" idx="1"/>
          </p:nvPr>
        </p:nvSpPr>
        <p:spPr>
          <a:xfrm>
            <a:off x="235500" y="1352275"/>
            <a:ext cx="3976500" cy="3140400"/>
          </a:xfrm>
          <a:prstGeom prst="rect">
            <a:avLst/>
          </a:prstGeom>
        </p:spPr>
        <p:txBody>
          <a:bodyPr lIns="91425" tIns="91425" rIns="91425" bIns="91425" anchor="t" anchorCtr="0">
            <a:noAutofit/>
          </a:bodyPr>
          <a:lstStyle/>
          <a:p>
            <a:pPr marL="457200" lvl="0" indent="-381000" rtl="0">
              <a:spcBef>
                <a:spcPts val="0"/>
              </a:spcBef>
              <a:buSzPct val="100000"/>
            </a:pPr>
            <a:r>
              <a:rPr lang="en" sz="2400"/>
              <a:t>Four eppendorf tubes</a:t>
            </a:r>
          </a:p>
          <a:p>
            <a:pPr marL="914400" lvl="1" indent="-342900" rtl="0">
              <a:spcBef>
                <a:spcPts val="0"/>
              </a:spcBef>
              <a:buSzPct val="100000"/>
            </a:pPr>
            <a:r>
              <a:rPr lang="en" sz="1800"/>
              <a:t>1.5 mL per tube</a:t>
            </a:r>
          </a:p>
          <a:p>
            <a:pPr marL="457200" lvl="0" indent="-381000" rtl="0">
              <a:spcBef>
                <a:spcPts val="0"/>
              </a:spcBef>
              <a:buSzPct val="100000"/>
            </a:pPr>
            <a:r>
              <a:rPr lang="en" sz="2400"/>
              <a:t>Supernatant only</a:t>
            </a:r>
          </a:p>
          <a:p>
            <a:pPr marL="914400" lvl="1" indent="-342900" rtl="0">
              <a:spcBef>
                <a:spcPts val="0"/>
              </a:spcBef>
              <a:buSzPct val="100000"/>
            </a:pPr>
            <a:r>
              <a:rPr lang="en" sz="1800"/>
              <a:t>Calculation excludes pellet</a:t>
            </a:r>
          </a:p>
          <a:p>
            <a:pPr marL="457200" lvl="0" indent="-381000">
              <a:spcBef>
                <a:spcPts val="0"/>
              </a:spcBef>
              <a:buSzPct val="100000"/>
            </a:pPr>
            <a:r>
              <a:rPr lang="en" sz="2400"/>
              <a:t>Allows us to calculate amount of protein in tube</a:t>
            </a:r>
          </a:p>
        </p:txBody>
      </p:sp>
      <p:pic>
        <p:nvPicPr>
          <p:cNvPr id="630" name="Shape 630"/>
          <p:cNvPicPr preferRelativeResize="0"/>
          <p:nvPr/>
        </p:nvPicPr>
        <p:blipFill>
          <a:blip r:embed="rId3">
            <a:alphaModFix/>
          </a:blip>
          <a:stretch>
            <a:fillRect/>
          </a:stretch>
        </p:blipFill>
        <p:spPr>
          <a:xfrm>
            <a:off x="4496375" y="1504675"/>
            <a:ext cx="860050" cy="2121449"/>
          </a:xfrm>
          <a:prstGeom prst="rect">
            <a:avLst/>
          </a:prstGeom>
          <a:noFill/>
          <a:ln>
            <a:noFill/>
          </a:ln>
        </p:spPr>
      </p:pic>
      <p:pic>
        <p:nvPicPr>
          <p:cNvPr id="631" name="Shape 631"/>
          <p:cNvPicPr preferRelativeResize="0"/>
          <p:nvPr/>
        </p:nvPicPr>
        <p:blipFill>
          <a:blip r:embed="rId3">
            <a:alphaModFix/>
          </a:blip>
          <a:stretch>
            <a:fillRect/>
          </a:stretch>
        </p:blipFill>
        <p:spPr>
          <a:xfrm>
            <a:off x="5610625" y="1504675"/>
            <a:ext cx="860050" cy="2121449"/>
          </a:xfrm>
          <a:prstGeom prst="rect">
            <a:avLst/>
          </a:prstGeom>
          <a:noFill/>
          <a:ln>
            <a:noFill/>
          </a:ln>
        </p:spPr>
      </p:pic>
      <p:pic>
        <p:nvPicPr>
          <p:cNvPr id="632" name="Shape 632"/>
          <p:cNvPicPr preferRelativeResize="0"/>
          <p:nvPr/>
        </p:nvPicPr>
        <p:blipFill>
          <a:blip r:embed="rId3">
            <a:alphaModFix/>
          </a:blip>
          <a:stretch>
            <a:fillRect/>
          </a:stretch>
        </p:blipFill>
        <p:spPr>
          <a:xfrm>
            <a:off x="6724850" y="1504675"/>
            <a:ext cx="860050" cy="2121449"/>
          </a:xfrm>
          <a:prstGeom prst="rect">
            <a:avLst/>
          </a:prstGeom>
          <a:noFill/>
          <a:ln>
            <a:noFill/>
          </a:ln>
        </p:spPr>
      </p:pic>
      <p:pic>
        <p:nvPicPr>
          <p:cNvPr id="633" name="Shape 633"/>
          <p:cNvPicPr preferRelativeResize="0"/>
          <p:nvPr/>
        </p:nvPicPr>
        <p:blipFill>
          <a:blip r:embed="rId3">
            <a:alphaModFix/>
          </a:blip>
          <a:stretch>
            <a:fillRect/>
          </a:stretch>
        </p:blipFill>
        <p:spPr>
          <a:xfrm>
            <a:off x="7839100" y="1504675"/>
            <a:ext cx="860050" cy="2121449"/>
          </a:xfrm>
          <a:prstGeom prst="rect">
            <a:avLst/>
          </a:prstGeom>
          <a:noFill/>
          <a:ln>
            <a:noFill/>
          </a:ln>
        </p:spPr>
      </p:pic>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Shape 638"/>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sz="3600" b="1"/>
              <a:t>Total Protein in Extract (mg)</a:t>
            </a:r>
          </a:p>
        </p:txBody>
      </p:sp>
      <p:sp>
        <p:nvSpPr>
          <p:cNvPr id="639" name="Shape 639"/>
          <p:cNvSpPr txBox="1">
            <a:spLocks noGrp="1"/>
          </p:cNvSpPr>
          <p:nvPr>
            <p:ph type="body" idx="1"/>
          </p:nvPr>
        </p:nvSpPr>
        <p:spPr>
          <a:xfrm>
            <a:off x="235500" y="1504675"/>
            <a:ext cx="4649100" cy="3140400"/>
          </a:xfrm>
          <a:prstGeom prst="rect">
            <a:avLst/>
          </a:prstGeom>
        </p:spPr>
        <p:txBody>
          <a:bodyPr lIns="91425" tIns="91425" rIns="91425" bIns="91425" anchor="t" anchorCtr="0">
            <a:noAutofit/>
          </a:bodyPr>
          <a:lstStyle/>
          <a:p>
            <a:pPr marL="457200" lvl="0" indent="-381000" rtl="0">
              <a:spcBef>
                <a:spcPts val="0"/>
              </a:spcBef>
              <a:buSzPct val="100000"/>
            </a:pPr>
            <a:r>
              <a:rPr lang="en" sz="2400"/>
              <a:t>Refers to total concentration of protein collected</a:t>
            </a:r>
          </a:p>
          <a:p>
            <a:pPr marL="457200" lvl="0" indent="-381000" rtl="0">
              <a:spcBef>
                <a:spcPts val="0"/>
              </a:spcBef>
              <a:buSzPct val="100000"/>
            </a:pPr>
            <a:r>
              <a:rPr lang="en" sz="2400"/>
              <a:t>Found through Bradford assay calculations</a:t>
            </a:r>
          </a:p>
          <a:p>
            <a:pPr marL="914400" lvl="1" indent="-342900" rtl="0">
              <a:spcBef>
                <a:spcPts val="0"/>
              </a:spcBef>
              <a:buSzPct val="100000"/>
            </a:pPr>
            <a:r>
              <a:rPr lang="en" sz="1800"/>
              <a:t>Absorbance of supernatant</a:t>
            </a:r>
          </a:p>
          <a:p>
            <a:pPr marL="914400" lvl="1" indent="-342900" rtl="0">
              <a:spcBef>
                <a:spcPts val="0"/>
              </a:spcBef>
              <a:buSzPct val="100000"/>
            </a:pPr>
            <a:r>
              <a:rPr lang="en" sz="1800"/>
              <a:t>Gives us milligrams per milliliter</a:t>
            </a:r>
          </a:p>
          <a:p>
            <a:pPr marL="457200" lvl="0" indent="-381000" rtl="0">
              <a:spcBef>
                <a:spcPts val="0"/>
              </a:spcBef>
              <a:buSzPct val="100000"/>
            </a:pPr>
            <a:r>
              <a:rPr lang="en" sz="2400"/>
              <a:t>Multiplied by total volume</a:t>
            </a:r>
          </a:p>
        </p:txBody>
      </p:sp>
      <p:pic>
        <p:nvPicPr>
          <p:cNvPr id="640" name="Shape 640"/>
          <p:cNvPicPr preferRelativeResize="0"/>
          <p:nvPr/>
        </p:nvPicPr>
        <p:blipFill>
          <a:blip r:embed="rId3">
            <a:alphaModFix/>
          </a:blip>
          <a:stretch>
            <a:fillRect/>
          </a:stretch>
        </p:blipFill>
        <p:spPr>
          <a:xfrm>
            <a:off x="5229100" y="1235625"/>
            <a:ext cx="933450" cy="3009900"/>
          </a:xfrm>
          <a:prstGeom prst="rect">
            <a:avLst/>
          </a:prstGeom>
          <a:noFill/>
          <a:ln>
            <a:noFill/>
          </a:ln>
        </p:spPr>
      </p:pic>
      <p:pic>
        <p:nvPicPr>
          <p:cNvPr id="641" name="Shape 641"/>
          <p:cNvPicPr preferRelativeResize="0"/>
          <p:nvPr/>
        </p:nvPicPr>
        <p:blipFill>
          <a:blip r:embed="rId4">
            <a:alphaModFix/>
          </a:blip>
          <a:stretch>
            <a:fillRect/>
          </a:stretch>
        </p:blipFill>
        <p:spPr>
          <a:xfrm>
            <a:off x="6354650" y="1235625"/>
            <a:ext cx="914400" cy="3076575"/>
          </a:xfrm>
          <a:prstGeom prst="rect">
            <a:avLst/>
          </a:prstGeom>
          <a:noFill/>
          <a:ln>
            <a:noFill/>
          </a:ln>
        </p:spPr>
      </p:pic>
      <p:pic>
        <p:nvPicPr>
          <p:cNvPr id="642" name="Shape 642"/>
          <p:cNvPicPr preferRelativeResize="0"/>
          <p:nvPr/>
        </p:nvPicPr>
        <p:blipFill>
          <a:blip r:embed="rId5">
            <a:alphaModFix/>
          </a:blip>
          <a:stretch>
            <a:fillRect/>
          </a:stretch>
        </p:blipFill>
        <p:spPr>
          <a:xfrm>
            <a:off x="7461150" y="1145137"/>
            <a:ext cx="895350" cy="3105150"/>
          </a:xfrm>
          <a:prstGeom prst="rect">
            <a:avLst/>
          </a:prstGeom>
          <a:noFill/>
          <a:ln>
            <a:noFill/>
          </a:ln>
        </p:spPr>
      </p:pic>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Shape 647"/>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sz="3600" b="1"/>
              <a:t>Catalase Activity</a:t>
            </a:r>
          </a:p>
        </p:txBody>
      </p:sp>
      <p:sp>
        <p:nvSpPr>
          <p:cNvPr id="648" name="Shape 648"/>
          <p:cNvSpPr txBox="1">
            <a:spLocks noGrp="1"/>
          </p:cNvSpPr>
          <p:nvPr>
            <p:ph type="body" idx="1"/>
          </p:nvPr>
        </p:nvSpPr>
        <p:spPr>
          <a:xfrm>
            <a:off x="235500" y="1504675"/>
            <a:ext cx="4649100" cy="2444400"/>
          </a:xfrm>
          <a:prstGeom prst="rect">
            <a:avLst/>
          </a:prstGeom>
        </p:spPr>
        <p:txBody>
          <a:bodyPr lIns="91425" tIns="91425" rIns="91425" bIns="91425" anchor="t" anchorCtr="0">
            <a:noAutofit/>
          </a:bodyPr>
          <a:lstStyle/>
          <a:p>
            <a:pPr marL="457200" lvl="0" indent="-381000" rtl="0">
              <a:spcBef>
                <a:spcPts val="0"/>
              </a:spcBef>
              <a:buSzPct val="100000"/>
            </a:pPr>
            <a:r>
              <a:rPr lang="en" sz="2400"/>
              <a:t>Quantifies amount of hydrogen peroxide degraded</a:t>
            </a:r>
          </a:p>
          <a:p>
            <a:pPr marL="914400" lvl="1" indent="-342900" rtl="0">
              <a:spcBef>
                <a:spcPts val="0"/>
              </a:spcBef>
              <a:buSzPct val="100000"/>
            </a:pPr>
            <a:r>
              <a:rPr lang="en" sz="1800"/>
              <a:t>Does not take into account amount of protein</a:t>
            </a:r>
          </a:p>
          <a:p>
            <a:pPr marL="914400" lvl="1" indent="-342900" rtl="0">
              <a:spcBef>
                <a:spcPts val="0"/>
              </a:spcBef>
              <a:buSzPct val="100000"/>
            </a:pPr>
            <a:r>
              <a:rPr lang="en" sz="1800"/>
              <a:t>Does not take into account total volume of extract used</a:t>
            </a:r>
          </a:p>
        </p:txBody>
      </p:sp>
      <p:pic>
        <p:nvPicPr>
          <p:cNvPr id="649" name="Shape 649"/>
          <p:cNvPicPr preferRelativeResize="0"/>
          <p:nvPr/>
        </p:nvPicPr>
        <p:blipFill>
          <a:blip r:embed="rId3">
            <a:alphaModFix/>
          </a:blip>
          <a:stretch>
            <a:fillRect/>
          </a:stretch>
        </p:blipFill>
        <p:spPr>
          <a:xfrm>
            <a:off x="5466675" y="1328725"/>
            <a:ext cx="819150" cy="3095625"/>
          </a:xfrm>
          <a:prstGeom prst="rect">
            <a:avLst/>
          </a:prstGeom>
          <a:noFill/>
          <a:ln>
            <a:noFill/>
          </a:ln>
        </p:spPr>
      </p:pic>
      <p:pic>
        <p:nvPicPr>
          <p:cNvPr id="650" name="Shape 650"/>
          <p:cNvPicPr preferRelativeResize="0"/>
          <p:nvPr/>
        </p:nvPicPr>
        <p:blipFill>
          <a:blip r:embed="rId4">
            <a:alphaModFix/>
          </a:blip>
          <a:stretch>
            <a:fillRect/>
          </a:stretch>
        </p:blipFill>
        <p:spPr>
          <a:xfrm>
            <a:off x="6399125" y="1328725"/>
            <a:ext cx="819150" cy="3095625"/>
          </a:xfrm>
          <a:prstGeom prst="rect">
            <a:avLst/>
          </a:prstGeom>
          <a:noFill/>
          <a:ln>
            <a:noFill/>
          </a:ln>
        </p:spPr>
      </p:pic>
      <p:pic>
        <p:nvPicPr>
          <p:cNvPr id="651" name="Shape 651"/>
          <p:cNvPicPr preferRelativeResize="0"/>
          <p:nvPr/>
        </p:nvPicPr>
        <p:blipFill>
          <a:blip r:embed="rId5">
            <a:alphaModFix/>
          </a:blip>
          <a:stretch>
            <a:fillRect/>
          </a:stretch>
        </p:blipFill>
        <p:spPr>
          <a:xfrm>
            <a:off x="7331575" y="1328712"/>
            <a:ext cx="819150" cy="3095625"/>
          </a:xfrm>
          <a:prstGeom prst="rect">
            <a:avLst/>
          </a:prstGeom>
          <a:noFill/>
          <a:ln>
            <a:noFill/>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Shape 656"/>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sz="3600" b="1"/>
              <a:t>Total Catalase Activity</a:t>
            </a:r>
          </a:p>
        </p:txBody>
      </p:sp>
      <p:sp>
        <p:nvSpPr>
          <p:cNvPr id="657" name="Shape 657"/>
          <p:cNvSpPr txBox="1">
            <a:spLocks noGrp="1"/>
          </p:cNvSpPr>
          <p:nvPr>
            <p:ph type="body" idx="1"/>
          </p:nvPr>
        </p:nvSpPr>
        <p:spPr>
          <a:xfrm>
            <a:off x="235500" y="1504675"/>
            <a:ext cx="4649100" cy="2444400"/>
          </a:xfrm>
          <a:prstGeom prst="rect">
            <a:avLst/>
          </a:prstGeom>
        </p:spPr>
        <p:txBody>
          <a:bodyPr lIns="91425" tIns="91425" rIns="91425" bIns="91425" anchor="t" anchorCtr="0">
            <a:noAutofit/>
          </a:bodyPr>
          <a:lstStyle/>
          <a:p>
            <a:pPr marL="457200" lvl="0" indent="-381000" rtl="0">
              <a:spcBef>
                <a:spcPts val="0"/>
              </a:spcBef>
              <a:buSzPct val="100000"/>
            </a:pPr>
            <a:r>
              <a:rPr lang="en" sz="2400"/>
              <a:t>Quantifies amount of hydrogen peroxide degraded</a:t>
            </a:r>
          </a:p>
          <a:p>
            <a:pPr marL="914400" lvl="1" indent="-342900" rtl="0">
              <a:spcBef>
                <a:spcPts val="0"/>
              </a:spcBef>
              <a:buSzPct val="100000"/>
            </a:pPr>
            <a:r>
              <a:rPr lang="en" sz="1800"/>
              <a:t>Accounts for total volume of extract</a:t>
            </a:r>
          </a:p>
          <a:p>
            <a:pPr marL="914400" lvl="1" indent="-342900" rtl="0">
              <a:spcBef>
                <a:spcPts val="0"/>
              </a:spcBef>
              <a:buSzPct val="100000"/>
            </a:pPr>
            <a:r>
              <a:rPr lang="en" sz="1800"/>
              <a:t>Within a 300 microliter reaction</a:t>
            </a:r>
          </a:p>
        </p:txBody>
      </p:sp>
      <p:pic>
        <p:nvPicPr>
          <p:cNvPr id="658" name="Shape 658"/>
          <p:cNvPicPr preferRelativeResize="0"/>
          <p:nvPr/>
        </p:nvPicPr>
        <p:blipFill>
          <a:blip r:embed="rId3">
            <a:alphaModFix/>
          </a:blip>
          <a:stretch>
            <a:fillRect/>
          </a:stretch>
        </p:blipFill>
        <p:spPr>
          <a:xfrm>
            <a:off x="5466675" y="1328725"/>
            <a:ext cx="819150" cy="3095625"/>
          </a:xfrm>
          <a:prstGeom prst="rect">
            <a:avLst/>
          </a:prstGeom>
          <a:noFill/>
          <a:ln>
            <a:noFill/>
          </a:ln>
        </p:spPr>
      </p:pic>
      <p:pic>
        <p:nvPicPr>
          <p:cNvPr id="659" name="Shape 659"/>
          <p:cNvPicPr preferRelativeResize="0"/>
          <p:nvPr/>
        </p:nvPicPr>
        <p:blipFill>
          <a:blip r:embed="rId4">
            <a:alphaModFix/>
          </a:blip>
          <a:stretch>
            <a:fillRect/>
          </a:stretch>
        </p:blipFill>
        <p:spPr>
          <a:xfrm>
            <a:off x="6399125" y="1328725"/>
            <a:ext cx="819150" cy="3095625"/>
          </a:xfrm>
          <a:prstGeom prst="rect">
            <a:avLst/>
          </a:prstGeom>
          <a:noFill/>
          <a:ln>
            <a:noFill/>
          </a:ln>
        </p:spPr>
      </p:pic>
      <p:pic>
        <p:nvPicPr>
          <p:cNvPr id="660" name="Shape 660"/>
          <p:cNvPicPr preferRelativeResize="0"/>
          <p:nvPr/>
        </p:nvPicPr>
        <p:blipFill>
          <a:blip r:embed="rId5">
            <a:alphaModFix/>
          </a:blip>
          <a:stretch>
            <a:fillRect/>
          </a:stretch>
        </p:blipFill>
        <p:spPr>
          <a:xfrm>
            <a:off x="7331575" y="1328712"/>
            <a:ext cx="819150" cy="3095625"/>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Shape 665"/>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sz="3600" b="1"/>
              <a:t>Specific Catalase Activity</a:t>
            </a:r>
          </a:p>
        </p:txBody>
      </p:sp>
      <p:sp>
        <p:nvSpPr>
          <p:cNvPr id="666" name="Shape 666"/>
          <p:cNvSpPr txBox="1">
            <a:spLocks noGrp="1"/>
          </p:cNvSpPr>
          <p:nvPr>
            <p:ph type="body" idx="1"/>
          </p:nvPr>
        </p:nvSpPr>
        <p:spPr>
          <a:xfrm>
            <a:off x="235500" y="1504675"/>
            <a:ext cx="4764299" cy="2444400"/>
          </a:xfrm>
          <a:prstGeom prst="rect">
            <a:avLst/>
          </a:prstGeom>
        </p:spPr>
        <p:txBody>
          <a:bodyPr lIns="91425" tIns="91425" rIns="91425" bIns="91425" anchor="t" anchorCtr="0">
            <a:noAutofit/>
          </a:bodyPr>
          <a:lstStyle/>
          <a:p>
            <a:pPr marL="457200" lvl="0" indent="-381000" rtl="0">
              <a:spcBef>
                <a:spcPts val="0"/>
              </a:spcBef>
              <a:buSzPct val="100000"/>
            </a:pPr>
            <a:r>
              <a:rPr lang="en" sz="2400"/>
              <a:t>Quantifies amount of hydrogen peroxide degraded</a:t>
            </a:r>
          </a:p>
          <a:p>
            <a:pPr marL="914400" lvl="1" indent="-342900" rtl="0">
              <a:spcBef>
                <a:spcPts val="0"/>
              </a:spcBef>
              <a:buSzPct val="100000"/>
            </a:pPr>
            <a:r>
              <a:rPr lang="en" sz="1800"/>
              <a:t>Accounts for concentration of protein</a:t>
            </a:r>
          </a:p>
          <a:p>
            <a:pPr marL="914400" lvl="1" indent="-342900" rtl="0">
              <a:spcBef>
                <a:spcPts val="0"/>
              </a:spcBef>
              <a:buSzPct val="100000"/>
            </a:pPr>
            <a:r>
              <a:rPr lang="en" sz="1800"/>
              <a:t>Within a 300 microliter reaction</a:t>
            </a:r>
          </a:p>
        </p:txBody>
      </p:sp>
      <p:pic>
        <p:nvPicPr>
          <p:cNvPr id="667" name="Shape 667"/>
          <p:cNvPicPr preferRelativeResize="0"/>
          <p:nvPr/>
        </p:nvPicPr>
        <p:blipFill>
          <a:blip r:embed="rId3">
            <a:alphaModFix/>
          </a:blip>
          <a:stretch>
            <a:fillRect/>
          </a:stretch>
        </p:blipFill>
        <p:spPr>
          <a:xfrm>
            <a:off x="5466675" y="1328725"/>
            <a:ext cx="819150" cy="3095625"/>
          </a:xfrm>
          <a:prstGeom prst="rect">
            <a:avLst/>
          </a:prstGeom>
          <a:noFill/>
          <a:ln>
            <a:noFill/>
          </a:ln>
        </p:spPr>
      </p:pic>
      <p:pic>
        <p:nvPicPr>
          <p:cNvPr id="668" name="Shape 668"/>
          <p:cNvPicPr preferRelativeResize="0"/>
          <p:nvPr/>
        </p:nvPicPr>
        <p:blipFill>
          <a:blip r:embed="rId4">
            <a:alphaModFix/>
          </a:blip>
          <a:stretch>
            <a:fillRect/>
          </a:stretch>
        </p:blipFill>
        <p:spPr>
          <a:xfrm>
            <a:off x="6399125" y="1328725"/>
            <a:ext cx="819150" cy="3095625"/>
          </a:xfrm>
          <a:prstGeom prst="rect">
            <a:avLst/>
          </a:prstGeom>
          <a:noFill/>
          <a:ln>
            <a:noFill/>
          </a:ln>
        </p:spPr>
      </p:pic>
      <p:pic>
        <p:nvPicPr>
          <p:cNvPr id="669" name="Shape 669"/>
          <p:cNvPicPr preferRelativeResize="0"/>
          <p:nvPr/>
        </p:nvPicPr>
        <p:blipFill>
          <a:blip r:embed="rId5">
            <a:alphaModFix/>
          </a:blip>
          <a:stretch>
            <a:fillRect/>
          </a:stretch>
        </p:blipFill>
        <p:spPr>
          <a:xfrm>
            <a:off x="7331575" y="1328712"/>
            <a:ext cx="819150" cy="3095625"/>
          </a:xfrm>
          <a:prstGeom prst="rect">
            <a:avLst/>
          </a:prstGeom>
          <a:noFill/>
          <a:ln>
            <a:noFill/>
          </a:ln>
        </p:spPr>
      </p:pic>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Shape 674"/>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rtl="0">
              <a:spcBef>
                <a:spcPts val="0"/>
              </a:spcBef>
              <a:buNone/>
            </a:pPr>
            <a:r>
              <a:rPr lang="en" sz="3600" b="1"/>
              <a:t>Catalase Activity in a Tissue Sample</a:t>
            </a:r>
          </a:p>
        </p:txBody>
      </p:sp>
      <p:sp>
        <p:nvSpPr>
          <p:cNvPr id="675" name="Shape 675"/>
          <p:cNvSpPr txBox="1">
            <a:spLocks noGrp="1"/>
          </p:cNvSpPr>
          <p:nvPr>
            <p:ph type="body" idx="1"/>
          </p:nvPr>
        </p:nvSpPr>
        <p:spPr>
          <a:xfrm>
            <a:off x="235500" y="1580875"/>
            <a:ext cx="4816499" cy="2817000"/>
          </a:xfrm>
          <a:prstGeom prst="rect">
            <a:avLst/>
          </a:prstGeom>
        </p:spPr>
        <p:txBody>
          <a:bodyPr lIns="91425" tIns="91425" rIns="91425" bIns="91425" anchor="t" anchorCtr="0">
            <a:noAutofit/>
          </a:bodyPr>
          <a:lstStyle/>
          <a:p>
            <a:pPr marL="457200" lvl="0" indent="-381000" rtl="0">
              <a:spcBef>
                <a:spcPts val="0"/>
              </a:spcBef>
              <a:buSzPct val="100000"/>
            </a:pPr>
            <a:r>
              <a:rPr lang="en" sz="2400"/>
              <a:t>Quantifies amount of hydrogen peroxide degraded</a:t>
            </a:r>
          </a:p>
          <a:p>
            <a:pPr marL="914400" lvl="1" indent="-342900" rtl="0">
              <a:spcBef>
                <a:spcPts val="0"/>
              </a:spcBef>
              <a:buSzPct val="100000"/>
            </a:pPr>
            <a:r>
              <a:rPr lang="en" sz="1800"/>
              <a:t>Accounts for total concentration of protein in supernatant collected</a:t>
            </a:r>
          </a:p>
          <a:p>
            <a:pPr marL="914400" lvl="1" indent="-342900" rtl="0">
              <a:spcBef>
                <a:spcPts val="0"/>
              </a:spcBef>
              <a:buSzPct val="100000"/>
            </a:pPr>
            <a:r>
              <a:rPr lang="en" sz="1800"/>
              <a:t>Within the entire supernatant (5 mL)</a:t>
            </a:r>
          </a:p>
        </p:txBody>
      </p:sp>
      <p:pic>
        <p:nvPicPr>
          <p:cNvPr id="676" name="Shape 676"/>
          <p:cNvPicPr preferRelativeResize="0"/>
          <p:nvPr/>
        </p:nvPicPr>
        <p:blipFill>
          <a:blip r:embed="rId3">
            <a:alphaModFix/>
          </a:blip>
          <a:stretch>
            <a:fillRect/>
          </a:stretch>
        </p:blipFill>
        <p:spPr>
          <a:xfrm>
            <a:off x="6780125" y="1328725"/>
            <a:ext cx="819150" cy="3095625"/>
          </a:xfrm>
          <a:prstGeom prst="rect">
            <a:avLst/>
          </a:prstGeom>
          <a:noFill/>
          <a:ln>
            <a:noFill/>
          </a:ln>
        </p:spPr>
      </p:pic>
      <p:pic>
        <p:nvPicPr>
          <p:cNvPr id="677" name="Shape 677"/>
          <p:cNvPicPr preferRelativeResize="0"/>
          <p:nvPr/>
        </p:nvPicPr>
        <p:blipFill>
          <a:blip r:embed="rId4">
            <a:alphaModFix/>
          </a:blip>
          <a:stretch>
            <a:fillRect/>
          </a:stretch>
        </p:blipFill>
        <p:spPr>
          <a:xfrm>
            <a:off x="5686300" y="1388025"/>
            <a:ext cx="933450" cy="3009900"/>
          </a:xfrm>
          <a:prstGeom prst="rect">
            <a:avLst/>
          </a:prstGeom>
          <a:noFill/>
          <a:ln>
            <a:noFill/>
          </a:ln>
        </p:spPr>
      </p:pic>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Shape 682"/>
          <p:cNvSpPr txBox="1">
            <a:spLocks noGrp="1"/>
          </p:cNvSpPr>
          <p:nvPr>
            <p:ph type="title"/>
          </p:nvPr>
        </p:nvSpPr>
        <p:spPr>
          <a:xfrm>
            <a:off x="311700" y="445025"/>
            <a:ext cx="8604600" cy="690599"/>
          </a:xfrm>
          <a:prstGeom prst="rect">
            <a:avLst/>
          </a:prstGeom>
        </p:spPr>
        <p:txBody>
          <a:bodyPr lIns="91425" tIns="91425" rIns="91425" bIns="91425" anchor="t" anchorCtr="0">
            <a:noAutofit/>
          </a:bodyPr>
          <a:lstStyle/>
          <a:p>
            <a:pPr lvl="0" rtl="0">
              <a:spcBef>
                <a:spcPts val="0"/>
              </a:spcBef>
              <a:buNone/>
            </a:pPr>
            <a:r>
              <a:rPr lang="en" sz="3600" b="1"/>
              <a:t>Catalase Activity per Wet Mass of Tissue</a:t>
            </a:r>
          </a:p>
        </p:txBody>
      </p:sp>
      <p:sp>
        <p:nvSpPr>
          <p:cNvPr id="683" name="Shape 683"/>
          <p:cNvSpPr txBox="1">
            <a:spLocks noGrp="1"/>
          </p:cNvSpPr>
          <p:nvPr>
            <p:ph type="body" idx="1"/>
          </p:nvPr>
        </p:nvSpPr>
        <p:spPr>
          <a:xfrm>
            <a:off x="235500" y="1580875"/>
            <a:ext cx="4973399" cy="2817000"/>
          </a:xfrm>
          <a:prstGeom prst="rect">
            <a:avLst/>
          </a:prstGeom>
        </p:spPr>
        <p:txBody>
          <a:bodyPr lIns="91425" tIns="91425" rIns="91425" bIns="91425" anchor="t" anchorCtr="0">
            <a:noAutofit/>
          </a:bodyPr>
          <a:lstStyle/>
          <a:p>
            <a:pPr marL="457200" lvl="0" indent="-381000" rtl="0">
              <a:spcBef>
                <a:spcPts val="0"/>
              </a:spcBef>
              <a:buSzPct val="100000"/>
            </a:pPr>
            <a:r>
              <a:rPr lang="en" sz="2400"/>
              <a:t>Quantifies amount of hydrogen peroxide degraded</a:t>
            </a:r>
          </a:p>
          <a:p>
            <a:pPr marL="914400" lvl="1" indent="-342900" rtl="0">
              <a:spcBef>
                <a:spcPts val="0"/>
              </a:spcBef>
              <a:buSzPct val="100000"/>
            </a:pPr>
            <a:r>
              <a:rPr lang="en" sz="1800"/>
              <a:t>Accounts for total volume of extract</a:t>
            </a:r>
          </a:p>
          <a:p>
            <a:pPr marL="914400" lvl="1" indent="-342900" rtl="0">
              <a:spcBef>
                <a:spcPts val="0"/>
              </a:spcBef>
              <a:buSzPct val="100000"/>
            </a:pPr>
            <a:r>
              <a:rPr lang="en" sz="1800"/>
              <a:t>Within the tissue cube (approx. 1.2 g)</a:t>
            </a:r>
          </a:p>
          <a:p>
            <a:pPr marL="1371600" lvl="2" indent="-342900" rtl="0">
              <a:spcBef>
                <a:spcPts val="0"/>
              </a:spcBef>
              <a:buSzPct val="100000"/>
            </a:pPr>
            <a:r>
              <a:rPr lang="en" sz="1800"/>
              <a:t>Wet mass evaluation</a:t>
            </a:r>
          </a:p>
        </p:txBody>
      </p:sp>
      <p:pic>
        <p:nvPicPr>
          <p:cNvPr id="684" name="Shape 684"/>
          <p:cNvPicPr preferRelativeResize="0"/>
          <p:nvPr/>
        </p:nvPicPr>
        <p:blipFill>
          <a:blip r:embed="rId3">
            <a:alphaModFix/>
          </a:blip>
          <a:stretch>
            <a:fillRect/>
          </a:stretch>
        </p:blipFill>
        <p:spPr>
          <a:xfrm>
            <a:off x="5592550" y="1515602"/>
            <a:ext cx="2958175" cy="2414950"/>
          </a:xfrm>
          <a:prstGeom prst="rect">
            <a:avLst/>
          </a:prstGeom>
          <a:noFill/>
          <a:ln>
            <a:noFill/>
          </a:ln>
        </p:spPr>
      </p:pic>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graphicFrame>
        <p:nvGraphicFramePr>
          <p:cNvPr id="689" name="Shape 689"/>
          <p:cNvGraphicFramePr/>
          <p:nvPr/>
        </p:nvGraphicFramePr>
        <p:xfrm>
          <a:off x="370200" y="1200825"/>
          <a:ext cx="3000000" cy="3000000"/>
        </p:xfrm>
        <a:graphic>
          <a:graphicData uri="http://schemas.openxmlformats.org/drawingml/2006/table">
            <a:tbl>
              <a:tblPr>
                <a:noFill/>
                <a:tableStyleId>{321B418C-1D03-4CFE-99EB-804BEEABAC50}</a:tableStyleId>
              </a:tblPr>
              <a:tblGrid>
                <a:gridCol w="1222600"/>
                <a:gridCol w="879525"/>
                <a:gridCol w="980625"/>
                <a:gridCol w="895125"/>
                <a:gridCol w="938575"/>
                <a:gridCol w="852425"/>
                <a:gridCol w="1283550"/>
                <a:gridCol w="1495575"/>
              </a:tblGrid>
              <a:tr h="1228675">
                <a:tc>
                  <a:txBody>
                    <a:bodyPr/>
                    <a:lstStyle/>
                    <a:p>
                      <a:pPr lvl="0" algn="l" rtl="0">
                        <a:spcBef>
                          <a:spcPts val="0"/>
                        </a:spcBef>
                        <a:buNone/>
                      </a:pPr>
                      <a:endParaRPr sz="2400" b="1">
                        <a:latin typeface="Old Standard TT"/>
                        <a:ea typeface="Old Standard TT"/>
                        <a:cs typeface="Old Standard TT"/>
                        <a:sym typeface="Old Standard TT"/>
                      </a:endParaRPr>
                    </a:p>
                    <a:p>
                      <a:pPr lvl="0" algn="l">
                        <a:spcBef>
                          <a:spcPts val="0"/>
                        </a:spcBef>
                        <a:buNone/>
                      </a:pPr>
                      <a:r>
                        <a:rPr lang="en" sz="2400" b="1">
                          <a:latin typeface="Old Standard TT"/>
                          <a:ea typeface="Old Standard TT"/>
                          <a:cs typeface="Old Standard TT"/>
                          <a:sym typeface="Old Standard TT"/>
                        </a:rPr>
                        <a:t> Tissue</a:t>
                      </a:r>
                    </a:p>
                  </a:txBody>
                  <a:tcPr marL="91425" marR="91425" marT="91425" marB="91425">
                    <a:lnL w="9525" cap="flat" cmpd="sng">
                      <a:solidFill>
                        <a:srgbClr val="073763"/>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b="1">
                          <a:latin typeface="Old Standard TT"/>
                          <a:ea typeface="Old Standard TT"/>
                          <a:cs typeface="Old Standard TT"/>
                          <a:sym typeface="Old Standard TT"/>
                        </a:rPr>
                        <a:t>Average Volume</a:t>
                      </a:r>
                    </a:p>
                    <a:p>
                      <a:pPr lvl="0" algn="ctr">
                        <a:spcBef>
                          <a:spcPts val="0"/>
                        </a:spcBef>
                        <a:buNone/>
                      </a:pPr>
                      <a:r>
                        <a:rPr lang="en">
                          <a:latin typeface="Old Standard TT"/>
                          <a:ea typeface="Old Standard TT"/>
                          <a:cs typeface="Old Standard TT"/>
                          <a:sym typeface="Old Standard TT"/>
                        </a:rPr>
                        <a:t>(mL)</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Protein in Extract</a:t>
                      </a:r>
                    </a:p>
                    <a:p>
                      <a:pPr lvl="0" algn="ctr">
                        <a:spcBef>
                          <a:spcPts val="0"/>
                        </a:spcBef>
                        <a:buNone/>
                      </a:pPr>
                      <a:r>
                        <a:rPr lang="en">
                          <a:latin typeface="Old Standard TT"/>
                          <a:ea typeface="Old Standard TT"/>
                          <a:cs typeface="Old Standard TT"/>
                          <a:sym typeface="Old Standard TT"/>
                        </a:rPr>
                        <a:t>(mg)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Average Activity</a:t>
                      </a:r>
                    </a:p>
                    <a:p>
                      <a:pPr lvl="0" algn="ctr">
                        <a:spcBef>
                          <a:spcPts val="0"/>
                        </a:spcBef>
                        <a:buNone/>
                      </a:pPr>
                      <a:r>
                        <a:rPr lang="en">
                          <a:latin typeface="Old Standard TT"/>
                          <a:ea typeface="Old Standard TT"/>
                          <a:cs typeface="Old Standard TT"/>
                          <a:sym typeface="Old Standard TT"/>
                        </a:rPr>
                        <a:t>(units)</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 Activity</a:t>
                      </a:r>
                    </a:p>
                    <a:p>
                      <a:pPr lvl="0" algn="ctr" rtl="0">
                        <a:spcBef>
                          <a:spcPts val="0"/>
                        </a:spcBef>
                        <a:buNone/>
                      </a:pPr>
                      <a:r>
                        <a:rPr lang="en">
                          <a:latin typeface="Old Standard TT"/>
                          <a:ea typeface="Old Standard TT"/>
                          <a:cs typeface="Old Standard TT"/>
                          <a:sym typeface="Old Standard TT"/>
                        </a:rPr>
                        <a:t>(units*</a:t>
                      </a:r>
                    </a:p>
                    <a:p>
                      <a:pPr lvl="0" algn="ctr">
                        <a:spcBef>
                          <a:spcPts val="0"/>
                        </a:spcBef>
                        <a:buNone/>
                      </a:pPr>
                      <a:r>
                        <a:rPr lang="en">
                          <a:latin typeface="Old Standard TT"/>
                          <a:ea typeface="Old Standard TT"/>
                          <a:cs typeface="Old Standard TT"/>
                          <a:sym typeface="Old Standard TT"/>
                        </a:rPr>
                        <a:t>mL)</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Specific Activity</a:t>
                      </a:r>
                    </a:p>
                    <a:p>
                      <a:pPr lvl="0" algn="ctr" rtl="0">
                        <a:spcBef>
                          <a:spcPts val="0"/>
                        </a:spcBef>
                        <a:buNone/>
                      </a:pPr>
                      <a:r>
                        <a:rPr lang="en">
                          <a:latin typeface="Old Standard TT"/>
                          <a:ea typeface="Old Standard TT"/>
                          <a:cs typeface="Old Standard TT"/>
                          <a:sym typeface="Old Standard TT"/>
                        </a:rPr>
                        <a:t>(units/ 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 Activity/</a:t>
                      </a:r>
                    </a:p>
                    <a:p>
                      <a:pPr lvl="0" algn="ctr" rtl="0">
                        <a:spcBef>
                          <a:spcPts val="0"/>
                        </a:spcBef>
                        <a:buNone/>
                      </a:pPr>
                      <a:r>
                        <a:rPr lang="en" b="1">
                          <a:latin typeface="Old Standard TT"/>
                          <a:ea typeface="Old Standard TT"/>
                          <a:cs typeface="Old Standard TT"/>
                          <a:sym typeface="Old Standard TT"/>
                        </a:rPr>
                        <a:t>Total Protein</a:t>
                      </a:r>
                    </a:p>
                    <a:p>
                      <a:pPr lvl="0" algn="ctr" rtl="0">
                        <a:spcBef>
                          <a:spcPts val="0"/>
                        </a:spcBef>
                        <a:buNone/>
                      </a:pPr>
                      <a:r>
                        <a:rPr lang="en">
                          <a:latin typeface="Old Standard TT"/>
                          <a:ea typeface="Old Standard TT"/>
                          <a:cs typeface="Old Standard TT"/>
                          <a:sym typeface="Old Standard TT"/>
                        </a:rPr>
                        <a:t>(units*mL/</a:t>
                      </a:r>
                    </a:p>
                    <a:p>
                      <a:pPr lvl="0" algn="ctr">
                        <a:spcBef>
                          <a:spcPts val="0"/>
                        </a:spcBef>
                        <a:buNone/>
                      </a:pPr>
                      <a:r>
                        <a:rPr lang="en">
                          <a:latin typeface="Old Standard TT"/>
                          <a:ea typeface="Old Standard TT"/>
                          <a:cs typeface="Old Standard TT"/>
                          <a:sym typeface="Old Standard TT"/>
                        </a:rPr>
                        <a:t>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a:t>
                      </a:r>
                      <a:r>
                        <a:rPr lang="en" sz="600" b="1">
                          <a:latin typeface="Old Standard TT"/>
                          <a:ea typeface="Old Standard TT"/>
                          <a:cs typeface="Old Standard TT"/>
                          <a:sym typeface="Old Standard TT"/>
                        </a:rPr>
                        <a:t> </a:t>
                      </a:r>
                      <a:r>
                        <a:rPr lang="en" b="1">
                          <a:latin typeface="Old Standard TT"/>
                          <a:ea typeface="Old Standard TT"/>
                          <a:cs typeface="Old Standard TT"/>
                          <a:sym typeface="Old Standard TT"/>
                        </a:rPr>
                        <a:t>Activity/ Wet mass tissue</a:t>
                      </a:r>
                    </a:p>
                    <a:p>
                      <a:pPr lvl="0" algn="ctr">
                        <a:spcBef>
                          <a:spcPts val="0"/>
                        </a:spcBef>
                        <a:buNone/>
                      </a:pPr>
                      <a:r>
                        <a:rPr lang="en">
                          <a:latin typeface="Old Standard TT"/>
                          <a:ea typeface="Old Standard TT"/>
                          <a:cs typeface="Old Standard TT"/>
                          <a:sym typeface="Old Standard TT"/>
                        </a:rPr>
                        <a:t>(units*mL/g)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r>
              <a:tr h="427600">
                <a:tc>
                  <a:txBody>
                    <a:bodyPr/>
                    <a:lstStyle/>
                    <a:p>
                      <a:pPr lvl="0" rtl="0">
                        <a:spcBef>
                          <a:spcPts val="0"/>
                        </a:spcBef>
                        <a:buNone/>
                      </a:pPr>
                      <a:r>
                        <a:rPr lang="en" b="1">
                          <a:latin typeface="Old Standard TT"/>
                          <a:ea typeface="Old Standard TT"/>
                          <a:cs typeface="Old Standard TT"/>
                          <a:sym typeface="Old Standard TT"/>
                        </a:rPr>
                        <a:t>Chicken Liver</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10.22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4494.76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22473.8</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439.80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2199.00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18728.17</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Calf Liver</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7.39</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2779.53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13897.6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376.12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1880.60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12634.23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Beetroot Skin</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Clr>
                          <a:schemeClr val="dk1"/>
                        </a:buClr>
                        <a:buSzPct val="78571"/>
                        <a:buFont typeface="Arial"/>
                        <a:buNone/>
                      </a:pPr>
                      <a:r>
                        <a:rPr lang="en">
                          <a:latin typeface="Old Standard TT"/>
                          <a:ea typeface="Old Standard TT"/>
                          <a:cs typeface="Old Standard TT"/>
                          <a:sym typeface="Old Standard TT"/>
                        </a:rPr>
                        <a:t>9.75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2538.12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12690.6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260.32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1301.60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10575.50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Beetroot</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18.88</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2337.72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11688.6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123.82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619.10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9740.50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Beef Heart</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19.63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2235.66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11178.3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113.89</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569.45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9315.25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bl>
          </a:graphicData>
        </a:graphic>
      </p:graphicFrame>
      <p:sp>
        <p:nvSpPr>
          <p:cNvPr id="690" name="Shape 690"/>
          <p:cNvSpPr txBox="1">
            <a:spLocks noGrp="1"/>
          </p:cNvSpPr>
          <p:nvPr>
            <p:ph type="title"/>
          </p:nvPr>
        </p:nvSpPr>
        <p:spPr>
          <a:xfrm>
            <a:off x="1087475" y="272700"/>
            <a:ext cx="7381200" cy="596399"/>
          </a:xfrm>
          <a:prstGeom prst="rect">
            <a:avLst/>
          </a:prstGeom>
        </p:spPr>
        <p:txBody>
          <a:bodyPr lIns="91425" tIns="91425" rIns="91425" bIns="91425" anchor="t" anchorCtr="0">
            <a:noAutofit/>
          </a:bodyPr>
          <a:lstStyle/>
          <a:p>
            <a:pPr lvl="0" algn="ctr" rtl="0">
              <a:spcBef>
                <a:spcPts val="0"/>
              </a:spcBef>
              <a:buNone/>
            </a:pPr>
            <a:r>
              <a:rPr lang="en" sz="3600" b="1"/>
              <a:t>Data Collections</a:t>
            </a:r>
          </a:p>
        </p:txBody>
      </p:sp>
      <p:sp>
        <p:nvSpPr>
          <p:cNvPr id="691" name="Shape 691"/>
          <p:cNvSpPr/>
          <p:nvPr/>
        </p:nvSpPr>
        <p:spPr>
          <a:xfrm>
            <a:off x="8882100" y="4886400"/>
            <a:ext cx="261900" cy="257099"/>
          </a:xfrm>
          <a:prstGeom prst="rect">
            <a:avLst/>
          </a:prstGeom>
          <a:solidFill>
            <a:schemeClr val="accent3"/>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R</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Shape 696"/>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lgn="ctr" rtl="0">
              <a:spcBef>
                <a:spcPts val="0"/>
              </a:spcBef>
              <a:buNone/>
            </a:pPr>
            <a:r>
              <a:rPr lang="en" sz="4000" b="1"/>
              <a:t>Chicken Liver Tissue Results</a:t>
            </a:r>
          </a:p>
        </p:txBody>
      </p:sp>
      <p:graphicFrame>
        <p:nvGraphicFramePr>
          <p:cNvPr id="697" name="Shape 697"/>
          <p:cNvGraphicFramePr/>
          <p:nvPr/>
        </p:nvGraphicFramePr>
        <p:xfrm>
          <a:off x="493575" y="1622475"/>
          <a:ext cx="3000000" cy="3000000"/>
        </p:xfrm>
        <a:graphic>
          <a:graphicData uri="http://schemas.openxmlformats.org/drawingml/2006/table">
            <a:tbl>
              <a:tblPr>
                <a:noFill/>
                <a:tableStyleId>{18EF1E7C-5A89-4C85-9A6E-78BCC5A0ED46}</a:tableStyleId>
              </a:tblPr>
              <a:tblGrid>
                <a:gridCol w="2261175"/>
                <a:gridCol w="1920875"/>
              </a:tblGrid>
              <a:tr h="517000">
                <a:tc>
                  <a:txBody>
                    <a:bodyPr/>
                    <a:lstStyle/>
                    <a:p>
                      <a:pPr lvl="0" algn="ctr" rtl="0">
                        <a:lnSpc>
                          <a:spcPct val="115000"/>
                        </a:lnSpc>
                        <a:spcBef>
                          <a:spcPts val="0"/>
                        </a:spcBef>
                        <a:buNone/>
                      </a:pPr>
                      <a:r>
                        <a:rPr lang="en" sz="1800" b="1"/>
                        <a:t>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06666"/>
                    </a:solidFill>
                  </a:tcPr>
                </a:tc>
                <a:tc>
                  <a:txBody>
                    <a:bodyPr/>
                    <a:lstStyle/>
                    <a:p>
                      <a:pPr lvl="0" algn="ctr" rtl="0">
                        <a:lnSpc>
                          <a:spcPct val="115000"/>
                        </a:lnSpc>
                        <a:spcBef>
                          <a:spcPts val="0"/>
                        </a:spcBef>
                        <a:buNone/>
                      </a:pPr>
                      <a:r>
                        <a:rPr lang="en" sz="1800" b="1"/>
                        <a:t>Chicken Liver</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06666"/>
                    </a:solidFill>
                  </a:tcPr>
                </a:tc>
              </a:tr>
              <a:tr h="474625">
                <a:tc>
                  <a:txBody>
                    <a:bodyPr/>
                    <a:lstStyle/>
                    <a:p>
                      <a:pPr lvl="0" algn="r" rtl="0">
                        <a:lnSpc>
                          <a:spcPct val="115000"/>
                        </a:lnSpc>
                        <a:spcBef>
                          <a:spcPts val="0"/>
                        </a:spcBef>
                        <a:buNone/>
                      </a:pPr>
                      <a:r>
                        <a:rPr lang="en" sz="1800"/>
                        <a:t>9382.96</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c>
                  <a:txBody>
                    <a:bodyPr/>
                    <a:lstStyle/>
                    <a:p>
                      <a:pPr lvl="0" algn="r" rtl="0">
                        <a:lnSpc>
                          <a:spcPct val="115000"/>
                        </a:lnSpc>
                        <a:spcBef>
                          <a:spcPts val="0"/>
                        </a:spcBef>
                        <a:buNone/>
                      </a:pPr>
                      <a:r>
                        <a:rPr lang="en" sz="1800"/>
                        <a:t>425.184876</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r>
              <a:tr h="474625">
                <a:tc>
                  <a:txBody>
                    <a:bodyPr/>
                    <a:lstStyle/>
                    <a:p>
                      <a:pPr lvl="0" algn="r" rtl="0">
                        <a:lnSpc>
                          <a:spcPct val="115000"/>
                        </a:lnSpc>
                        <a:spcBef>
                          <a:spcPts val="0"/>
                        </a:spcBef>
                        <a:buNone/>
                      </a:pPr>
                      <a:r>
                        <a:rPr lang="en" sz="1800"/>
                        <a:t>8739.02</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c>
                  <a:txBody>
                    <a:bodyPr/>
                    <a:lstStyle/>
                    <a:p>
                      <a:pPr lvl="0" algn="r" rtl="0">
                        <a:lnSpc>
                          <a:spcPct val="115000"/>
                        </a:lnSpc>
                        <a:spcBef>
                          <a:spcPts val="0"/>
                        </a:spcBef>
                        <a:buNone/>
                      </a:pPr>
                      <a:r>
                        <a:rPr lang="en" sz="1800"/>
                        <a:t>453.470687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r>
              <a:tr h="474625">
                <a:tc>
                  <a:txBody>
                    <a:bodyPr/>
                    <a:lstStyle/>
                    <a:p>
                      <a:pPr lvl="0" algn="r" rtl="0">
                        <a:lnSpc>
                          <a:spcPct val="115000"/>
                        </a:lnSpc>
                        <a:spcBef>
                          <a:spcPts val="0"/>
                        </a:spcBef>
                        <a:buNone/>
                      </a:pPr>
                      <a:r>
                        <a:rPr lang="en" sz="1800"/>
                        <a:t>6282.94</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c>
                  <a:txBody>
                    <a:bodyPr/>
                    <a:lstStyle/>
                    <a:p>
                      <a:pPr lvl="0" algn="r" rtl="0">
                        <a:lnSpc>
                          <a:spcPct val="115000"/>
                        </a:lnSpc>
                        <a:spcBef>
                          <a:spcPts val="0"/>
                        </a:spcBef>
                        <a:buNone/>
                      </a:pPr>
                      <a:r>
                        <a:rPr lang="en" sz="1800"/>
                        <a:t>440.759</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r>
              <a:tr h="581475">
                <a:tc gridSpan="2">
                  <a:txBody>
                    <a:bodyPr/>
                    <a:lstStyle/>
                    <a:p>
                      <a:pPr lvl="0" algn="ctr" rtl="0">
                        <a:lnSpc>
                          <a:spcPct val="115000"/>
                        </a:lnSpc>
                        <a:spcBef>
                          <a:spcPts val="0"/>
                        </a:spcBef>
                        <a:buNone/>
                      </a:pPr>
                      <a:r>
                        <a:rPr lang="en" sz="1800" b="1"/>
                        <a:t>Average Bradford: </a:t>
                      </a:r>
                    </a:p>
                    <a:p>
                      <a:pPr lvl="0" algn="ctr" rtl="0">
                        <a:lnSpc>
                          <a:spcPct val="115000"/>
                        </a:lnSpc>
                        <a:spcBef>
                          <a:spcPts val="0"/>
                        </a:spcBef>
                        <a:buNone/>
                      </a:pPr>
                      <a:r>
                        <a:rPr lang="en" sz="1800"/>
                        <a:t>0.95788</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9999"/>
                    </a:solidFill>
                  </a:tcPr>
                </a:tc>
                <a:tc hMerge="1">
                  <a:txBody>
                    <a:bodyPr/>
                    <a:lstStyle/>
                    <a:p>
                      <a:endParaRPr lang="en-US"/>
                    </a:p>
                  </a:txBody>
                  <a:tcPr/>
                </a:tc>
              </a:tr>
            </a:tbl>
          </a:graphicData>
        </a:graphic>
      </p:graphicFrame>
      <p:graphicFrame>
        <p:nvGraphicFramePr>
          <p:cNvPr id="698" name="Shape 698"/>
          <p:cNvGraphicFramePr/>
          <p:nvPr/>
        </p:nvGraphicFramePr>
        <p:xfrm>
          <a:off x="4967400" y="1622475"/>
          <a:ext cx="3000000" cy="3000000"/>
        </p:xfrm>
        <a:graphic>
          <a:graphicData uri="http://schemas.openxmlformats.org/drawingml/2006/table">
            <a:tbl>
              <a:tblPr>
                <a:noFill/>
                <a:tableStyleId>{18EF1E7C-5A89-4C85-9A6E-78BCC5A0ED46}</a:tableStyleId>
              </a:tblPr>
              <a:tblGrid>
                <a:gridCol w="3695875"/>
              </a:tblGrid>
              <a:tr h="442475">
                <a:tc>
                  <a:txBody>
                    <a:bodyPr/>
                    <a:lstStyle/>
                    <a:p>
                      <a:pPr lvl="0" algn="ctr" rtl="0">
                        <a:lnSpc>
                          <a:spcPct val="115000"/>
                        </a:lnSpc>
                        <a:spcBef>
                          <a:spcPts val="0"/>
                        </a:spcBef>
                        <a:buNone/>
                      </a:pPr>
                      <a:r>
                        <a:rPr lang="en" sz="1800" b="1"/>
                        <a:t>Average 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06666"/>
                    </a:solidFill>
                  </a:tcPr>
                </a:tc>
              </a:tr>
              <a:tr h="343450">
                <a:tc>
                  <a:txBody>
                    <a:bodyPr/>
                    <a:lstStyle/>
                    <a:p>
                      <a:pPr lvl="0" algn="r" rtl="0">
                        <a:lnSpc>
                          <a:spcPct val="115000"/>
                        </a:lnSpc>
                        <a:spcBef>
                          <a:spcPts val="0"/>
                        </a:spcBef>
                        <a:buNone/>
                      </a:pPr>
                      <a:r>
                        <a:rPr lang="en" sz="1800"/>
                        <a:t>8134.973333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r>
              <a:tr h="343450">
                <a:tc>
                  <a:txBody>
                    <a:bodyPr/>
                    <a:lstStyle/>
                    <a:p>
                      <a:pPr lvl="0" algn="ctr" rtl="0">
                        <a:lnSpc>
                          <a:spcPct val="115000"/>
                        </a:lnSpc>
                        <a:spcBef>
                          <a:spcPts val="0"/>
                        </a:spcBef>
                        <a:buNone/>
                      </a:pPr>
                      <a:r>
                        <a:rPr lang="en" sz="1800" b="1"/>
                        <a:t>Average Chicken Liver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06666"/>
                    </a:solidFill>
                  </a:tcPr>
                </a:tc>
              </a:tr>
              <a:tr h="343450">
                <a:tc>
                  <a:txBody>
                    <a:bodyPr/>
                    <a:lstStyle/>
                    <a:p>
                      <a:pPr lvl="0" algn="r" rtl="0">
                        <a:lnSpc>
                          <a:spcPct val="115000"/>
                        </a:lnSpc>
                        <a:spcBef>
                          <a:spcPts val="0"/>
                        </a:spcBef>
                        <a:buNone/>
                      </a:pPr>
                      <a:r>
                        <a:rPr lang="en" sz="1800"/>
                        <a:t>439.8048543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r>
              <a:tr h="649750">
                <a:tc>
                  <a:txBody>
                    <a:bodyPr/>
                    <a:lstStyle/>
                    <a:p>
                      <a:pPr lvl="0" algn="ctr" rtl="0">
                        <a:lnSpc>
                          <a:spcPct val="100000"/>
                        </a:lnSpc>
                        <a:spcBef>
                          <a:spcPts val="0"/>
                        </a:spcBef>
                        <a:buNone/>
                      </a:pPr>
                      <a:r>
                        <a:rPr lang="en" sz="1800" b="1"/>
                        <a:t>Ratio (Pure Cat.: </a:t>
                      </a:r>
                      <a:r>
                        <a:rPr lang="en" sz="1800" b="1">
                          <a:solidFill>
                            <a:schemeClr val="dk1"/>
                          </a:solidFill>
                        </a:rPr>
                        <a:t>Chicken Cat.</a:t>
                      </a:r>
                      <a:r>
                        <a:rPr lang="en" sz="1800" b="1"/>
                        <a: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06666"/>
                    </a:solidFill>
                  </a:tcPr>
                </a:tc>
              </a:tr>
              <a:tr h="453725">
                <a:tc>
                  <a:txBody>
                    <a:bodyPr/>
                    <a:lstStyle/>
                    <a:p>
                      <a:pPr lvl="0" algn="r" rtl="0">
                        <a:lnSpc>
                          <a:spcPct val="115000"/>
                        </a:lnSpc>
                        <a:spcBef>
                          <a:spcPts val="0"/>
                        </a:spcBef>
                        <a:buNone/>
                      </a:pPr>
                      <a:r>
                        <a:rPr lang="en" sz="1800"/>
                        <a:t>18.49677932</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4CCCC"/>
                    </a:solidFill>
                  </a:tcPr>
                </a:tc>
              </a:tr>
            </a:tbl>
          </a:graphicData>
        </a:graphic>
      </p:graphicFrame>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Shape 703"/>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lgn="ctr" rtl="0">
              <a:spcBef>
                <a:spcPts val="0"/>
              </a:spcBef>
              <a:buNone/>
            </a:pPr>
            <a:r>
              <a:rPr lang="en" sz="4000" b="1"/>
              <a:t>Calf Liver Tissue Results</a:t>
            </a:r>
          </a:p>
        </p:txBody>
      </p:sp>
      <p:graphicFrame>
        <p:nvGraphicFramePr>
          <p:cNvPr id="704" name="Shape 704"/>
          <p:cNvGraphicFramePr/>
          <p:nvPr/>
        </p:nvGraphicFramePr>
        <p:xfrm>
          <a:off x="726400" y="1656300"/>
          <a:ext cx="3000000" cy="3000000"/>
        </p:xfrm>
        <a:graphic>
          <a:graphicData uri="http://schemas.openxmlformats.org/drawingml/2006/table">
            <a:tbl>
              <a:tblPr>
                <a:noFill/>
                <a:tableStyleId>{18EF1E7C-5A89-4C85-9A6E-78BCC5A0ED46}</a:tableStyleId>
              </a:tblPr>
              <a:tblGrid>
                <a:gridCol w="1752150"/>
                <a:gridCol w="1795725"/>
              </a:tblGrid>
              <a:tr h="454250">
                <a:tc>
                  <a:txBody>
                    <a:bodyPr/>
                    <a:lstStyle/>
                    <a:p>
                      <a:pPr lvl="0" algn="ctr" rtl="0">
                        <a:lnSpc>
                          <a:spcPct val="115000"/>
                        </a:lnSpc>
                        <a:spcBef>
                          <a:spcPts val="0"/>
                        </a:spcBef>
                        <a:buNone/>
                      </a:pPr>
                      <a:r>
                        <a:rPr lang="en" sz="1800" b="1"/>
                        <a:t>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69138"/>
                    </a:solidFill>
                  </a:tcPr>
                </a:tc>
                <a:tc>
                  <a:txBody>
                    <a:bodyPr/>
                    <a:lstStyle/>
                    <a:p>
                      <a:pPr lvl="0" algn="ctr" rtl="0">
                        <a:lnSpc>
                          <a:spcPct val="115000"/>
                        </a:lnSpc>
                        <a:spcBef>
                          <a:spcPts val="0"/>
                        </a:spcBef>
                        <a:buNone/>
                      </a:pPr>
                      <a:r>
                        <a:rPr lang="en" sz="1800" b="1"/>
                        <a:t>Calf Liver</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69138"/>
                    </a:solidFill>
                  </a:tcPr>
                </a:tc>
              </a:tr>
              <a:tr h="454250">
                <a:tc>
                  <a:txBody>
                    <a:bodyPr/>
                    <a:lstStyle/>
                    <a:p>
                      <a:pPr lvl="0" algn="r" rtl="0">
                        <a:lnSpc>
                          <a:spcPct val="115000"/>
                        </a:lnSpc>
                        <a:spcBef>
                          <a:spcPts val="0"/>
                        </a:spcBef>
                        <a:buNone/>
                      </a:pPr>
                      <a:r>
                        <a:rPr lang="en" sz="1800"/>
                        <a:t>4643.33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c>
                  <a:txBody>
                    <a:bodyPr/>
                    <a:lstStyle/>
                    <a:p>
                      <a:pPr lvl="0" algn="r" rtl="0">
                        <a:lnSpc>
                          <a:spcPct val="115000"/>
                        </a:lnSpc>
                        <a:spcBef>
                          <a:spcPts val="0"/>
                        </a:spcBef>
                        <a:buNone/>
                      </a:pPr>
                      <a:r>
                        <a:rPr lang="en" sz="1800"/>
                        <a:t>420.827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r>
              <a:tr h="454250">
                <a:tc>
                  <a:txBody>
                    <a:bodyPr/>
                    <a:lstStyle/>
                    <a:p>
                      <a:pPr lvl="0" algn="r" rtl="0">
                        <a:lnSpc>
                          <a:spcPct val="115000"/>
                        </a:lnSpc>
                        <a:spcBef>
                          <a:spcPts val="0"/>
                        </a:spcBef>
                        <a:buNone/>
                      </a:pPr>
                      <a:r>
                        <a:rPr lang="en" sz="1800"/>
                        <a:t>4113.33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c>
                  <a:txBody>
                    <a:bodyPr/>
                    <a:lstStyle/>
                    <a:p>
                      <a:pPr lvl="0" algn="r" rtl="0">
                        <a:lnSpc>
                          <a:spcPct val="115000"/>
                        </a:lnSpc>
                        <a:spcBef>
                          <a:spcPts val="0"/>
                        </a:spcBef>
                        <a:buNone/>
                      </a:pPr>
                      <a:r>
                        <a:rPr lang="en" sz="1800"/>
                        <a:t>454.892</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r>
              <a:tr h="454250">
                <a:tc>
                  <a:txBody>
                    <a:bodyPr/>
                    <a:lstStyle/>
                    <a:p>
                      <a:pPr lvl="0" algn="r" rtl="0">
                        <a:lnSpc>
                          <a:spcPct val="115000"/>
                        </a:lnSpc>
                        <a:spcBef>
                          <a:spcPts val="0"/>
                        </a:spcBef>
                        <a:buNone/>
                      </a:pPr>
                      <a:r>
                        <a:rPr lang="en" sz="1800"/>
                        <a:t>2282.67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c>
                  <a:txBody>
                    <a:bodyPr/>
                    <a:lstStyle/>
                    <a:p>
                      <a:pPr lvl="0" algn="r" rtl="0">
                        <a:lnSpc>
                          <a:spcPct val="115000"/>
                        </a:lnSpc>
                        <a:spcBef>
                          <a:spcPts val="0"/>
                        </a:spcBef>
                        <a:buNone/>
                      </a:pPr>
                      <a:r>
                        <a:rPr lang="en" sz="1800"/>
                        <a:t>252.655</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r>
              <a:tr h="825925">
                <a:tc gridSpan="2">
                  <a:txBody>
                    <a:bodyPr/>
                    <a:lstStyle/>
                    <a:p>
                      <a:pPr lvl="0" algn="ctr" rtl="0">
                        <a:lnSpc>
                          <a:spcPct val="115000"/>
                        </a:lnSpc>
                        <a:spcBef>
                          <a:spcPts val="0"/>
                        </a:spcBef>
                        <a:buNone/>
                      </a:pPr>
                      <a:r>
                        <a:rPr lang="en" sz="1800" b="1"/>
                        <a:t>Average Bradford: </a:t>
                      </a:r>
                    </a:p>
                    <a:p>
                      <a:pPr lvl="0" algn="ctr" rtl="0">
                        <a:lnSpc>
                          <a:spcPct val="115000"/>
                        </a:lnSpc>
                        <a:spcBef>
                          <a:spcPts val="0"/>
                        </a:spcBef>
                        <a:buNone/>
                      </a:pPr>
                      <a:r>
                        <a:rPr lang="en" sz="1800"/>
                        <a:t>0.6937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68145"/>
                    </a:solidFill>
                  </a:tcPr>
                </a:tc>
                <a:tc hMerge="1">
                  <a:txBody>
                    <a:bodyPr/>
                    <a:lstStyle/>
                    <a:p>
                      <a:endParaRPr lang="en-US"/>
                    </a:p>
                  </a:txBody>
                  <a:tcPr/>
                </a:tc>
              </a:tr>
            </a:tbl>
          </a:graphicData>
        </a:graphic>
      </p:graphicFrame>
      <p:graphicFrame>
        <p:nvGraphicFramePr>
          <p:cNvPr id="705" name="Shape 705"/>
          <p:cNvGraphicFramePr/>
          <p:nvPr/>
        </p:nvGraphicFramePr>
        <p:xfrm>
          <a:off x="4947000" y="1656300"/>
          <a:ext cx="3000000" cy="3000000"/>
        </p:xfrm>
        <a:graphic>
          <a:graphicData uri="http://schemas.openxmlformats.org/drawingml/2006/table">
            <a:tbl>
              <a:tblPr>
                <a:noFill/>
                <a:tableStyleId>{18EF1E7C-5A89-4C85-9A6E-78BCC5A0ED46}</a:tableStyleId>
              </a:tblPr>
              <a:tblGrid>
                <a:gridCol w="3449975"/>
              </a:tblGrid>
              <a:tr h="444975">
                <a:tc>
                  <a:txBody>
                    <a:bodyPr/>
                    <a:lstStyle/>
                    <a:p>
                      <a:pPr lvl="0" algn="ctr" rtl="0">
                        <a:lnSpc>
                          <a:spcPct val="115000"/>
                        </a:lnSpc>
                        <a:spcBef>
                          <a:spcPts val="0"/>
                        </a:spcBef>
                        <a:buNone/>
                      </a:pPr>
                      <a:r>
                        <a:rPr lang="en" sz="1800" b="1"/>
                        <a:t>Average 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69138"/>
                    </a:solidFill>
                  </a:tcPr>
                </a:tc>
              </a:tr>
              <a:tr h="444975">
                <a:tc>
                  <a:txBody>
                    <a:bodyPr/>
                    <a:lstStyle/>
                    <a:p>
                      <a:pPr lvl="0" algn="r" rtl="0">
                        <a:lnSpc>
                          <a:spcPct val="115000"/>
                        </a:lnSpc>
                        <a:spcBef>
                          <a:spcPts val="0"/>
                        </a:spcBef>
                        <a:buNone/>
                      </a:pPr>
                      <a:r>
                        <a:rPr lang="en" sz="1800"/>
                        <a:t>3679.776667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r>
              <a:tr h="444975">
                <a:tc>
                  <a:txBody>
                    <a:bodyPr/>
                    <a:lstStyle/>
                    <a:p>
                      <a:pPr lvl="0" algn="ctr" rtl="0">
                        <a:lnSpc>
                          <a:spcPct val="115000"/>
                        </a:lnSpc>
                        <a:spcBef>
                          <a:spcPts val="0"/>
                        </a:spcBef>
                        <a:buNone/>
                      </a:pPr>
                      <a:r>
                        <a:rPr lang="en" sz="1800" b="1"/>
                        <a:t>Average Calf Liver Cat.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69138"/>
                    </a:solidFill>
                  </a:tcPr>
                </a:tc>
              </a:tr>
              <a:tr h="444975">
                <a:tc>
                  <a:txBody>
                    <a:bodyPr/>
                    <a:lstStyle/>
                    <a:p>
                      <a:pPr lvl="0" algn="r" rtl="0">
                        <a:lnSpc>
                          <a:spcPct val="115000"/>
                        </a:lnSpc>
                        <a:spcBef>
                          <a:spcPts val="0"/>
                        </a:spcBef>
                        <a:buNone/>
                      </a:pPr>
                      <a:r>
                        <a:rPr lang="en" sz="1800"/>
                        <a:t>376.1246667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r>
              <a:tr h="444975">
                <a:tc>
                  <a:txBody>
                    <a:bodyPr/>
                    <a:lstStyle/>
                    <a:p>
                      <a:pPr lvl="0" algn="ctr" rtl="0">
                        <a:lnSpc>
                          <a:spcPct val="115000"/>
                        </a:lnSpc>
                        <a:spcBef>
                          <a:spcPts val="0"/>
                        </a:spcBef>
                        <a:buNone/>
                      </a:pPr>
                      <a:r>
                        <a:rPr lang="en" sz="1800" b="1"/>
                        <a:t>Ratio (Pure Cat.: Calf Cat.)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69138"/>
                    </a:solidFill>
                  </a:tcPr>
                </a:tc>
              </a:tr>
              <a:tr h="444975">
                <a:tc>
                  <a:txBody>
                    <a:bodyPr/>
                    <a:lstStyle/>
                    <a:p>
                      <a:pPr lvl="0" algn="r" rtl="0">
                        <a:lnSpc>
                          <a:spcPct val="115000"/>
                        </a:lnSpc>
                        <a:spcBef>
                          <a:spcPts val="0"/>
                        </a:spcBef>
                        <a:buNone/>
                      </a:pPr>
                      <a:r>
                        <a:rPr lang="en" sz="1800"/>
                        <a:t>9.783396285</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FCD771"/>
                    </a:solidFill>
                  </a:tcPr>
                </a:tc>
              </a:tr>
            </a:tbl>
          </a:graphicData>
        </a:graphic>
      </p:graphicFrame>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Shape 710"/>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lgn="ctr" rtl="0">
              <a:spcBef>
                <a:spcPts val="0"/>
              </a:spcBef>
              <a:buNone/>
            </a:pPr>
            <a:r>
              <a:rPr lang="en" sz="4000" b="1"/>
              <a:t>Beetroot Skin Tissue Results</a:t>
            </a:r>
          </a:p>
        </p:txBody>
      </p:sp>
      <p:graphicFrame>
        <p:nvGraphicFramePr>
          <p:cNvPr id="711" name="Shape 711"/>
          <p:cNvGraphicFramePr/>
          <p:nvPr/>
        </p:nvGraphicFramePr>
        <p:xfrm>
          <a:off x="606125" y="1656300"/>
          <a:ext cx="3000000" cy="3000000"/>
        </p:xfrm>
        <a:graphic>
          <a:graphicData uri="http://schemas.openxmlformats.org/drawingml/2006/table">
            <a:tbl>
              <a:tblPr>
                <a:noFill/>
                <a:tableStyleId>{18EF1E7C-5A89-4C85-9A6E-78BCC5A0ED46}</a:tableStyleId>
              </a:tblPr>
              <a:tblGrid>
                <a:gridCol w="1819450"/>
                <a:gridCol w="1931000"/>
              </a:tblGrid>
              <a:tr h="372025">
                <a:tc>
                  <a:txBody>
                    <a:bodyPr/>
                    <a:lstStyle/>
                    <a:p>
                      <a:pPr lvl="0" algn="ctr" rtl="0">
                        <a:lnSpc>
                          <a:spcPct val="115000"/>
                        </a:lnSpc>
                        <a:spcBef>
                          <a:spcPts val="0"/>
                        </a:spcBef>
                        <a:buNone/>
                      </a:pPr>
                      <a:r>
                        <a:rPr lang="en" sz="1800" b="1"/>
                        <a:t>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9FC5E8"/>
                    </a:solidFill>
                  </a:tcPr>
                </a:tc>
                <a:tc>
                  <a:txBody>
                    <a:bodyPr/>
                    <a:lstStyle/>
                    <a:p>
                      <a:pPr lvl="0" algn="ctr" rtl="0">
                        <a:lnSpc>
                          <a:spcPct val="115000"/>
                        </a:lnSpc>
                        <a:spcBef>
                          <a:spcPts val="0"/>
                        </a:spcBef>
                        <a:buNone/>
                      </a:pPr>
                      <a:r>
                        <a:rPr lang="en" sz="1800" b="1"/>
                        <a:t>Beetroot Skin</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9FC5E8"/>
                    </a:solidFill>
                  </a:tcPr>
                </a:tc>
              </a:tr>
              <a:tr h="372025">
                <a:tc>
                  <a:txBody>
                    <a:bodyPr/>
                    <a:lstStyle/>
                    <a:p>
                      <a:pPr lvl="0" algn="r" rtl="0">
                        <a:lnSpc>
                          <a:spcPct val="115000"/>
                        </a:lnSpc>
                        <a:spcBef>
                          <a:spcPts val="0"/>
                        </a:spcBef>
                        <a:buNone/>
                      </a:pPr>
                      <a:r>
                        <a:rPr lang="en" sz="1800"/>
                        <a:t>9798.48</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c>
                  <a:txBody>
                    <a:bodyPr/>
                    <a:lstStyle/>
                    <a:p>
                      <a:pPr lvl="0" algn="r" rtl="0">
                        <a:lnSpc>
                          <a:spcPct val="115000"/>
                        </a:lnSpc>
                        <a:spcBef>
                          <a:spcPts val="0"/>
                        </a:spcBef>
                        <a:buNone/>
                      </a:pPr>
                      <a:r>
                        <a:rPr lang="en" sz="1800"/>
                        <a:t>420.88</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r>
              <a:tr h="372025">
                <a:tc>
                  <a:txBody>
                    <a:bodyPr/>
                    <a:lstStyle/>
                    <a:p>
                      <a:pPr lvl="0" algn="r" rtl="0">
                        <a:lnSpc>
                          <a:spcPct val="115000"/>
                        </a:lnSpc>
                        <a:spcBef>
                          <a:spcPts val="0"/>
                        </a:spcBef>
                        <a:buNone/>
                      </a:pPr>
                      <a:r>
                        <a:rPr lang="en" sz="1800"/>
                        <a:t>7239.35</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c>
                  <a:txBody>
                    <a:bodyPr/>
                    <a:lstStyle/>
                    <a:p>
                      <a:pPr lvl="0" algn="r" rtl="0">
                        <a:lnSpc>
                          <a:spcPct val="115000"/>
                        </a:lnSpc>
                        <a:spcBef>
                          <a:spcPts val="0"/>
                        </a:spcBef>
                        <a:buNone/>
                      </a:pPr>
                      <a:r>
                        <a:rPr lang="en" sz="1800"/>
                        <a:t>299.44</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r>
              <a:tr h="372025">
                <a:tc>
                  <a:txBody>
                    <a:bodyPr/>
                    <a:lstStyle/>
                    <a:p>
                      <a:pPr lvl="0" algn="r" rtl="0">
                        <a:lnSpc>
                          <a:spcPct val="115000"/>
                        </a:lnSpc>
                        <a:spcBef>
                          <a:spcPts val="0"/>
                        </a:spcBef>
                        <a:buNone/>
                      </a:pPr>
                      <a:r>
                        <a:rPr lang="en" sz="1800"/>
                        <a:t>1703.03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c>
                  <a:txBody>
                    <a:bodyPr/>
                    <a:lstStyle/>
                    <a:p>
                      <a:pPr lvl="0" algn="r" rtl="0">
                        <a:lnSpc>
                          <a:spcPct val="115000"/>
                        </a:lnSpc>
                        <a:spcBef>
                          <a:spcPts val="0"/>
                        </a:spcBef>
                        <a:buNone/>
                      </a:pPr>
                      <a:r>
                        <a:rPr lang="en" sz="1800"/>
                        <a:t>60.64</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r>
              <a:tr h="838675">
                <a:tc gridSpan="2">
                  <a:txBody>
                    <a:bodyPr/>
                    <a:lstStyle/>
                    <a:p>
                      <a:pPr lvl="0" algn="ctr" rtl="0">
                        <a:lnSpc>
                          <a:spcPct val="115000"/>
                        </a:lnSpc>
                        <a:spcBef>
                          <a:spcPts val="0"/>
                        </a:spcBef>
                        <a:buNone/>
                      </a:pPr>
                      <a:r>
                        <a:rPr lang="en" sz="1800" b="1"/>
                        <a:t>Average Bradford: </a:t>
                      </a:r>
                    </a:p>
                    <a:p>
                      <a:pPr lvl="0" algn="ctr" rtl="0">
                        <a:lnSpc>
                          <a:spcPct val="115000"/>
                        </a:lnSpc>
                        <a:spcBef>
                          <a:spcPts val="0"/>
                        </a:spcBef>
                        <a:buNone/>
                      </a:pPr>
                      <a:r>
                        <a:rPr lang="en" sz="1800"/>
                        <a:t>0.64824</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2FFFC"/>
                    </a:solidFill>
                  </a:tcPr>
                </a:tc>
                <a:tc hMerge="1">
                  <a:txBody>
                    <a:bodyPr/>
                    <a:lstStyle/>
                    <a:p>
                      <a:endParaRPr lang="en-US"/>
                    </a:p>
                  </a:txBody>
                  <a:tcPr/>
                </a:tc>
              </a:tr>
            </a:tbl>
          </a:graphicData>
        </a:graphic>
      </p:graphicFrame>
      <p:graphicFrame>
        <p:nvGraphicFramePr>
          <p:cNvPr id="712" name="Shape 712"/>
          <p:cNvGraphicFramePr/>
          <p:nvPr/>
        </p:nvGraphicFramePr>
        <p:xfrm>
          <a:off x="5108075" y="1656300"/>
          <a:ext cx="3000000" cy="3000000"/>
        </p:xfrm>
        <a:graphic>
          <a:graphicData uri="http://schemas.openxmlformats.org/drawingml/2006/table">
            <a:tbl>
              <a:tblPr>
                <a:noFill/>
                <a:tableStyleId>{18EF1E7C-5A89-4C85-9A6E-78BCC5A0ED46}</a:tableStyleId>
              </a:tblPr>
              <a:tblGrid>
                <a:gridCol w="3528725"/>
              </a:tblGrid>
              <a:tr h="383075">
                <a:tc>
                  <a:txBody>
                    <a:bodyPr/>
                    <a:lstStyle/>
                    <a:p>
                      <a:pPr lvl="0" algn="ctr" rtl="0">
                        <a:lnSpc>
                          <a:spcPct val="115000"/>
                        </a:lnSpc>
                        <a:spcBef>
                          <a:spcPts val="0"/>
                        </a:spcBef>
                        <a:buNone/>
                      </a:pPr>
                      <a:r>
                        <a:rPr lang="en" sz="1800" b="1"/>
                        <a:t>Average 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A4C2F4"/>
                    </a:solidFill>
                  </a:tcPr>
                </a:tc>
              </a:tr>
              <a:tr h="383075">
                <a:tc>
                  <a:txBody>
                    <a:bodyPr/>
                    <a:lstStyle/>
                    <a:p>
                      <a:pPr lvl="0" algn="r" rtl="0">
                        <a:lnSpc>
                          <a:spcPct val="115000"/>
                        </a:lnSpc>
                        <a:spcBef>
                          <a:spcPts val="0"/>
                        </a:spcBef>
                        <a:buNone/>
                      </a:pPr>
                      <a:r>
                        <a:rPr lang="en" sz="1800"/>
                        <a:t>6246.95</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r>
              <a:tr h="383075">
                <a:tc>
                  <a:txBody>
                    <a:bodyPr/>
                    <a:lstStyle/>
                    <a:p>
                      <a:pPr lvl="0" algn="ctr" rtl="0">
                        <a:lnSpc>
                          <a:spcPct val="115000"/>
                        </a:lnSpc>
                        <a:spcBef>
                          <a:spcPts val="0"/>
                        </a:spcBef>
                        <a:buNone/>
                      </a:pPr>
                      <a:r>
                        <a:rPr lang="en" sz="1800" b="1"/>
                        <a:t>Average BR Skin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A4C2F4"/>
                    </a:solidFill>
                  </a:tcPr>
                </a:tc>
              </a:tr>
              <a:tr h="383075">
                <a:tc>
                  <a:txBody>
                    <a:bodyPr/>
                    <a:lstStyle/>
                    <a:p>
                      <a:pPr lvl="0" algn="r" rtl="0">
                        <a:lnSpc>
                          <a:spcPct val="115000"/>
                        </a:lnSpc>
                        <a:spcBef>
                          <a:spcPts val="0"/>
                        </a:spcBef>
                        <a:buNone/>
                      </a:pPr>
                      <a:r>
                        <a:rPr lang="en" sz="1800"/>
                        <a:t>260.32</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r>
              <a:tr h="383075">
                <a:tc>
                  <a:txBody>
                    <a:bodyPr/>
                    <a:lstStyle/>
                    <a:p>
                      <a:pPr lvl="0" algn="ctr" rtl="0">
                        <a:lnSpc>
                          <a:spcPct val="115000"/>
                        </a:lnSpc>
                        <a:spcBef>
                          <a:spcPts val="0"/>
                        </a:spcBef>
                        <a:buNone/>
                      </a:pPr>
                      <a:r>
                        <a:rPr lang="en" sz="1800" b="1"/>
                        <a:t>Ratio (Pure Cat.: </a:t>
                      </a:r>
                      <a:r>
                        <a:rPr lang="en" sz="1800" b="1">
                          <a:solidFill>
                            <a:schemeClr val="dk1"/>
                          </a:solidFill>
                        </a:rPr>
                        <a:t>BR Skin Cat.</a:t>
                      </a:r>
                      <a:r>
                        <a:rPr lang="en" sz="1800" b="1"/>
                        <a: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A4C2F4"/>
                    </a:solidFill>
                  </a:tcPr>
                </a:tc>
              </a:tr>
              <a:tr h="416850">
                <a:tc>
                  <a:txBody>
                    <a:bodyPr/>
                    <a:lstStyle/>
                    <a:p>
                      <a:pPr lvl="0" algn="r" rtl="0">
                        <a:lnSpc>
                          <a:spcPct val="115000"/>
                        </a:lnSpc>
                        <a:spcBef>
                          <a:spcPts val="0"/>
                        </a:spcBef>
                        <a:buNone/>
                      </a:pPr>
                      <a:r>
                        <a:rPr lang="en" sz="1800"/>
                        <a:t>23.997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9DAF8"/>
                    </a:solidFill>
                  </a:tcPr>
                </a:tc>
              </a:tr>
            </a:tbl>
          </a:graphicData>
        </a:graphic>
      </p:graphicFrame>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Shape 717"/>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lgn="ctr" rtl="0">
              <a:spcBef>
                <a:spcPts val="0"/>
              </a:spcBef>
              <a:buNone/>
            </a:pPr>
            <a:r>
              <a:rPr lang="en" sz="4000" b="1"/>
              <a:t>Beetroot Tissue Results</a:t>
            </a:r>
          </a:p>
        </p:txBody>
      </p:sp>
      <p:graphicFrame>
        <p:nvGraphicFramePr>
          <p:cNvPr id="718" name="Shape 718"/>
          <p:cNvGraphicFramePr/>
          <p:nvPr/>
        </p:nvGraphicFramePr>
        <p:xfrm>
          <a:off x="737675" y="1656300"/>
          <a:ext cx="3000000" cy="3000000"/>
        </p:xfrm>
        <a:graphic>
          <a:graphicData uri="http://schemas.openxmlformats.org/drawingml/2006/table">
            <a:tbl>
              <a:tblPr>
                <a:noFill/>
                <a:tableStyleId>{18EF1E7C-5A89-4C85-9A6E-78BCC5A0ED46}</a:tableStyleId>
              </a:tblPr>
              <a:tblGrid>
                <a:gridCol w="1958800"/>
                <a:gridCol w="1881700"/>
              </a:tblGrid>
              <a:tr h="599950">
                <a:tc>
                  <a:txBody>
                    <a:bodyPr/>
                    <a:lstStyle/>
                    <a:p>
                      <a:pPr lvl="0" algn="ctr" rtl="0">
                        <a:lnSpc>
                          <a:spcPct val="115000"/>
                        </a:lnSpc>
                        <a:spcBef>
                          <a:spcPts val="0"/>
                        </a:spcBef>
                        <a:buNone/>
                      </a:pPr>
                      <a:r>
                        <a:rPr lang="en" sz="1800" b="1"/>
                        <a:t>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38761D"/>
                    </a:solidFill>
                  </a:tcPr>
                </a:tc>
                <a:tc>
                  <a:txBody>
                    <a:bodyPr/>
                    <a:lstStyle/>
                    <a:p>
                      <a:pPr lvl="0" algn="ctr" rtl="0">
                        <a:lnSpc>
                          <a:spcPct val="115000"/>
                        </a:lnSpc>
                        <a:spcBef>
                          <a:spcPts val="0"/>
                        </a:spcBef>
                        <a:buNone/>
                      </a:pPr>
                      <a:r>
                        <a:rPr lang="en" sz="1800" b="1"/>
                        <a:t>Beetroot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38761D"/>
                    </a:solidFill>
                  </a:tcPr>
                </a:tc>
              </a:tr>
              <a:tr h="437150">
                <a:tc>
                  <a:txBody>
                    <a:bodyPr/>
                    <a:lstStyle/>
                    <a:p>
                      <a:pPr lvl="0" algn="r" rtl="0">
                        <a:lnSpc>
                          <a:spcPct val="115000"/>
                        </a:lnSpc>
                        <a:spcBef>
                          <a:spcPts val="0"/>
                        </a:spcBef>
                        <a:buNone/>
                      </a:pPr>
                      <a:r>
                        <a:rPr lang="en" sz="1800"/>
                        <a:t>1212.35</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c>
                  <a:txBody>
                    <a:bodyPr/>
                    <a:lstStyle/>
                    <a:p>
                      <a:pPr lvl="0" algn="r" rtl="0">
                        <a:lnSpc>
                          <a:spcPct val="115000"/>
                        </a:lnSpc>
                        <a:spcBef>
                          <a:spcPts val="0"/>
                        </a:spcBef>
                        <a:buNone/>
                      </a:pPr>
                      <a:r>
                        <a:rPr lang="en" sz="1800"/>
                        <a:t>85.1579</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r>
              <a:tr h="437150">
                <a:tc>
                  <a:txBody>
                    <a:bodyPr/>
                    <a:lstStyle/>
                    <a:p>
                      <a:pPr lvl="0" algn="r" rtl="0">
                        <a:lnSpc>
                          <a:spcPct val="115000"/>
                        </a:lnSpc>
                        <a:spcBef>
                          <a:spcPts val="0"/>
                        </a:spcBef>
                        <a:buNone/>
                      </a:pPr>
                      <a:r>
                        <a:rPr lang="en" sz="1800"/>
                        <a:t>1556.17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c>
                  <a:txBody>
                    <a:bodyPr/>
                    <a:lstStyle/>
                    <a:p>
                      <a:pPr lvl="0" algn="r" rtl="0">
                        <a:lnSpc>
                          <a:spcPct val="115000"/>
                        </a:lnSpc>
                        <a:spcBef>
                          <a:spcPts val="0"/>
                        </a:spcBef>
                        <a:buNone/>
                      </a:pPr>
                      <a:r>
                        <a:rPr lang="en" sz="1800"/>
                        <a:t>93.9278</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r>
              <a:tr h="437150">
                <a:tc>
                  <a:txBody>
                    <a:bodyPr/>
                    <a:lstStyle/>
                    <a:p>
                      <a:pPr lvl="0" algn="r" rtl="0">
                        <a:lnSpc>
                          <a:spcPct val="115000"/>
                        </a:lnSpc>
                        <a:spcBef>
                          <a:spcPts val="0"/>
                        </a:spcBef>
                        <a:buNone/>
                      </a:pPr>
                      <a:r>
                        <a:rPr lang="en" sz="1800"/>
                        <a:t>2181.17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c>
                  <a:txBody>
                    <a:bodyPr/>
                    <a:lstStyle/>
                    <a:p>
                      <a:pPr lvl="0" algn="r" rtl="0">
                        <a:lnSpc>
                          <a:spcPct val="115000"/>
                        </a:lnSpc>
                        <a:spcBef>
                          <a:spcPts val="0"/>
                        </a:spcBef>
                        <a:buNone/>
                      </a:pPr>
                      <a:r>
                        <a:rPr lang="en" sz="1800"/>
                        <a:t>192.363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r>
              <a:tr h="712325">
                <a:tc gridSpan="2">
                  <a:txBody>
                    <a:bodyPr/>
                    <a:lstStyle/>
                    <a:p>
                      <a:pPr lvl="0" algn="ctr" rtl="0">
                        <a:lnSpc>
                          <a:spcPct val="115000"/>
                        </a:lnSpc>
                        <a:spcBef>
                          <a:spcPts val="0"/>
                        </a:spcBef>
                        <a:buNone/>
                      </a:pPr>
                      <a:r>
                        <a:rPr lang="en" sz="1800" b="1"/>
                        <a:t>Average Bradford: </a:t>
                      </a:r>
                    </a:p>
                    <a:p>
                      <a:pPr lvl="0" algn="ctr" rtl="0">
                        <a:lnSpc>
                          <a:spcPct val="115000"/>
                        </a:lnSpc>
                        <a:spcBef>
                          <a:spcPts val="0"/>
                        </a:spcBef>
                        <a:buNone/>
                      </a:pPr>
                      <a:r>
                        <a:rPr lang="en" sz="1800"/>
                        <a:t>0.68802</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B6D7A8"/>
                    </a:solidFill>
                  </a:tcPr>
                </a:tc>
                <a:tc hMerge="1">
                  <a:txBody>
                    <a:bodyPr/>
                    <a:lstStyle/>
                    <a:p>
                      <a:endParaRPr lang="en-US"/>
                    </a:p>
                  </a:txBody>
                  <a:tcPr/>
                </a:tc>
              </a:tr>
            </a:tbl>
          </a:graphicData>
        </a:graphic>
      </p:graphicFrame>
      <p:graphicFrame>
        <p:nvGraphicFramePr>
          <p:cNvPr id="719" name="Shape 719"/>
          <p:cNvGraphicFramePr/>
          <p:nvPr/>
        </p:nvGraphicFramePr>
        <p:xfrm>
          <a:off x="4980775" y="1656300"/>
          <a:ext cx="3000000" cy="3000000"/>
        </p:xfrm>
        <a:graphic>
          <a:graphicData uri="http://schemas.openxmlformats.org/drawingml/2006/table">
            <a:tbl>
              <a:tblPr>
                <a:noFill/>
                <a:tableStyleId>{18EF1E7C-5A89-4C85-9A6E-78BCC5A0ED46}</a:tableStyleId>
              </a:tblPr>
              <a:tblGrid>
                <a:gridCol w="3461200"/>
              </a:tblGrid>
              <a:tr h="407450">
                <a:tc>
                  <a:txBody>
                    <a:bodyPr/>
                    <a:lstStyle/>
                    <a:p>
                      <a:pPr lvl="0" algn="ctr" rtl="0">
                        <a:lnSpc>
                          <a:spcPct val="115000"/>
                        </a:lnSpc>
                        <a:spcBef>
                          <a:spcPts val="0"/>
                        </a:spcBef>
                        <a:buNone/>
                      </a:pPr>
                      <a:r>
                        <a:rPr lang="en" sz="1800" b="1"/>
                        <a:t>Average 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38761D"/>
                    </a:solidFill>
                  </a:tcPr>
                </a:tc>
              </a:tr>
              <a:tr h="407450">
                <a:tc>
                  <a:txBody>
                    <a:bodyPr/>
                    <a:lstStyle/>
                    <a:p>
                      <a:pPr lvl="0" algn="r" rtl="0">
                        <a:lnSpc>
                          <a:spcPct val="115000"/>
                        </a:lnSpc>
                        <a:spcBef>
                          <a:spcPts val="0"/>
                        </a:spcBef>
                        <a:buNone/>
                      </a:pPr>
                      <a:r>
                        <a:rPr lang="en" sz="1800"/>
                        <a:t>1649.896667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r>
              <a:tr h="407450">
                <a:tc>
                  <a:txBody>
                    <a:bodyPr/>
                    <a:lstStyle/>
                    <a:p>
                      <a:pPr lvl="0" algn="ctr" rtl="0">
                        <a:lnSpc>
                          <a:spcPct val="115000"/>
                        </a:lnSpc>
                        <a:spcBef>
                          <a:spcPts val="0"/>
                        </a:spcBef>
                        <a:buNone/>
                      </a:pPr>
                      <a:r>
                        <a:rPr lang="en" sz="1800" b="1"/>
                        <a:t>Average Beetroot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38761D"/>
                    </a:solidFill>
                  </a:tcPr>
                </a:tc>
              </a:tr>
              <a:tr h="407450">
                <a:tc>
                  <a:txBody>
                    <a:bodyPr/>
                    <a:lstStyle/>
                    <a:p>
                      <a:pPr lvl="0" algn="r" rtl="0">
                        <a:lnSpc>
                          <a:spcPct val="115000"/>
                        </a:lnSpc>
                        <a:spcBef>
                          <a:spcPts val="0"/>
                        </a:spcBef>
                        <a:buNone/>
                      </a:pPr>
                      <a:r>
                        <a:rPr lang="en" sz="1800"/>
                        <a:t>123.8162333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r>
              <a:tr h="407450">
                <a:tc>
                  <a:txBody>
                    <a:bodyPr/>
                    <a:lstStyle/>
                    <a:p>
                      <a:pPr lvl="0" algn="ctr" rtl="0">
                        <a:lnSpc>
                          <a:spcPct val="115000"/>
                        </a:lnSpc>
                        <a:spcBef>
                          <a:spcPts val="0"/>
                        </a:spcBef>
                        <a:buNone/>
                      </a:pPr>
                      <a:r>
                        <a:rPr lang="en" sz="1800" b="1"/>
                        <a:t>Ratio (Pure Cat.: </a:t>
                      </a:r>
                      <a:r>
                        <a:rPr lang="en" sz="1800" b="1">
                          <a:solidFill>
                            <a:schemeClr val="dk1"/>
                          </a:solidFill>
                        </a:rPr>
                        <a:t>BR Cat.</a:t>
                      </a:r>
                      <a:r>
                        <a:rPr lang="en" sz="1800" b="1"/>
                        <a: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38761D"/>
                    </a:solidFill>
                  </a:tcPr>
                </a:tc>
              </a:tr>
              <a:tr h="598800">
                <a:tc>
                  <a:txBody>
                    <a:bodyPr/>
                    <a:lstStyle/>
                    <a:p>
                      <a:pPr lvl="0" algn="r" rtl="0">
                        <a:lnSpc>
                          <a:spcPct val="115000"/>
                        </a:lnSpc>
                        <a:spcBef>
                          <a:spcPts val="0"/>
                        </a:spcBef>
                        <a:buNone/>
                      </a:pPr>
                      <a:r>
                        <a:rPr lang="en" sz="1800"/>
                        <a:t>13.32536633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77EA85"/>
                    </a:solidFill>
                  </a:tcPr>
                </a:tc>
              </a:tr>
            </a:tbl>
          </a:graphicData>
        </a:graphic>
      </p:graphicFrame>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Shape 724"/>
          <p:cNvSpPr txBox="1">
            <a:spLocks noGrp="1"/>
          </p:cNvSpPr>
          <p:nvPr>
            <p:ph type="title"/>
          </p:nvPr>
        </p:nvSpPr>
        <p:spPr>
          <a:xfrm>
            <a:off x="311700" y="445025"/>
            <a:ext cx="8520599" cy="613200"/>
          </a:xfrm>
          <a:prstGeom prst="rect">
            <a:avLst/>
          </a:prstGeom>
        </p:spPr>
        <p:txBody>
          <a:bodyPr lIns="91425" tIns="91425" rIns="91425" bIns="91425" anchor="t" anchorCtr="0">
            <a:noAutofit/>
          </a:bodyPr>
          <a:lstStyle/>
          <a:p>
            <a:pPr lvl="0" algn="ctr" rtl="0">
              <a:spcBef>
                <a:spcPts val="0"/>
              </a:spcBef>
              <a:buNone/>
            </a:pPr>
            <a:r>
              <a:rPr lang="en" sz="4000" b="1"/>
              <a:t>Beef Heart Tissue Results</a:t>
            </a:r>
          </a:p>
        </p:txBody>
      </p:sp>
      <p:graphicFrame>
        <p:nvGraphicFramePr>
          <p:cNvPr id="725" name="Shape 725"/>
          <p:cNvGraphicFramePr/>
          <p:nvPr/>
        </p:nvGraphicFramePr>
        <p:xfrm>
          <a:off x="5007750" y="1665700"/>
          <a:ext cx="3000000" cy="3000000"/>
        </p:xfrm>
        <a:graphic>
          <a:graphicData uri="http://schemas.openxmlformats.org/drawingml/2006/table">
            <a:tbl>
              <a:tblPr>
                <a:noFill/>
                <a:tableStyleId>{18EF1E7C-5A89-4C85-9A6E-78BCC5A0ED46}</a:tableStyleId>
              </a:tblPr>
              <a:tblGrid>
                <a:gridCol w="3497475"/>
              </a:tblGrid>
              <a:tr h="401550">
                <a:tc>
                  <a:txBody>
                    <a:bodyPr/>
                    <a:lstStyle/>
                    <a:p>
                      <a:pPr lvl="0" algn="ctr" rtl="0">
                        <a:lnSpc>
                          <a:spcPct val="115000"/>
                        </a:lnSpc>
                        <a:spcBef>
                          <a:spcPts val="0"/>
                        </a:spcBef>
                        <a:buNone/>
                      </a:pPr>
                      <a:r>
                        <a:rPr lang="en" sz="1800" b="1"/>
                        <a:t>Average 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27BA0"/>
                    </a:solidFill>
                  </a:tcPr>
                </a:tc>
              </a:tr>
              <a:tr h="401550">
                <a:tc>
                  <a:txBody>
                    <a:bodyPr/>
                    <a:lstStyle/>
                    <a:p>
                      <a:pPr lvl="0" algn="r" rtl="0">
                        <a:lnSpc>
                          <a:spcPct val="115000"/>
                        </a:lnSpc>
                        <a:spcBef>
                          <a:spcPts val="0"/>
                        </a:spcBef>
                        <a:buNone/>
                      </a:pPr>
                      <a:r>
                        <a:rPr lang="en" sz="1800"/>
                        <a:t>1268.539393</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r>
              <a:tr h="401550">
                <a:tc>
                  <a:txBody>
                    <a:bodyPr/>
                    <a:lstStyle/>
                    <a:p>
                      <a:pPr lvl="0" algn="ctr" rtl="0">
                        <a:lnSpc>
                          <a:spcPct val="115000"/>
                        </a:lnSpc>
                        <a:spcBef>
                          <a:spcPts val="0"/>
                        </a:spcBef>
                        <a:buNone/>
                      </a:pPr>
                      <a:r>
                        <a:rPr lang="en" sz="1800" b="1"/>
                        <a:t>Average Beef Heart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27BA0"/>
                    </a:solidFill>
                  </a:tcPr>
                </a:tc>
              </a:tr>
              <a:tr h="401550">
                <a:tc>
                  <a:txBody>
                    <a:bodyPr/>
                    <a:lstStyle/>
                    <a:p>
                      <a:pPr lvl="0" algn="r" rtl="0">
                        <a:lnSpc>
                          <a:spcPct val="115000"/>
                        </a:lnSpc>
                        <a:spcBef>
                          <a:spcPts val="0"/>
                        </a:spcBef>
                        <a:buNone/>
                      </a:pPr>
                      <a:r>
                        <a:rPr lang="en" sz="1800"/>
                        <a:t>113.8906667</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r>
              <a:tr h="401550">
                <a:tc>
                  <a:txBody>
                    <a:bodyPr/>
                    <a:lstStyle/>
                    <a:p>
                      <a:pPr lvl="0" algn="ctr" rtl="0">
                        <a:lnSpc>
                          <a:spcPct val="115000"/>
                        </a:lnSpc>
                        <a:spcBef>
                          <a:spcPts val="0"/>
                        </a:spcBef>
                        <a:buNone/>
                      </a:pPr>
                      <a:r>
                        <a:rPr lang="en" sz="1800" b="1"/>
                        <a:t>Ratio (Pure Cat.: </a:t>
                      </a:r>
                      <a:r>
                        <a:rPr lang="en" sz="1800" b="1">
                          <a:solidFill>
                            <a:schemeClr val="dk1"/>
                          </a:solidFill>
                        </a:rPr>
                        <a:t>Calf Cat.</a:t>
                      </a:r>
                      <a:r>
                        <a:rPr lang="en" sz="1800" b="1"/>
                        <a: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27BA0"/>
                    </a:solidFill>
                  </a:tcPr>
                </a:tc>
              </a:tr>
              <a:tr h="401550">
                <a:tc>
                  <a:txBody>
                    <a:bodyPr/>
                    <a:lstStyle/>
                    <a:p>
                      <a:pPr lvl="0" algn="r" rtl="0">
                        <a:lnSpc>
                          <a:spcPct val="115000"/>
                        </a:lnSpc>
                        <a:spcBef>
                          <a:spcPts val="0"/>
                        </a:spcBef>
                        <a:buNone/>
                      </a:pPr>
                      <a:r>
                        <a:rPr lang="en" sz="1800"/>
                        <a:t>11.13822081</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r>
            </a:tbl>
          </a:graphicData>
        </a:graphic>
      </p:graphicFrame>
      <p:graphicFrame>
        <p:nvGraphicFramePr>
          <p:cNvPr id="726" name="Shape 726"/>
          <p:cNvGraphicFramePr/>
          <p:nvPr/>
        </p:nvGraphicFramePr>
        <p:xfrm>
          <a:off x="602450" y="1665700"/>
          <a:ext cx="3000000" cy="3000000"/>
        </p:xfrm>
        <a:graphic>
          <a:graphicData uri="http://schemas.openxmlformats.org/drawingml/2006/table">
            <a:tbl>
              <a:tblPr>
                <a:noFill/>
                <a:tableStyleId>{18EF1E7C-5A89-4C85-9A6E-78BCC5A0ED46}</a:tableStyleId>
              </a:tblPr>
              <a:tblGrid>
                <a:gridCol w="1868250"/>
                <a:gridCol w="1794700"/>
              </a:tblGrid>
              <a:tr h="390150">
                <a:tc>
                  <a:txBody>
                    <a:bodyPr/>
                    <a:lstStyle/>
                    <a:p>
                      <a:pPr lvl="0" algn="ctr" rtl="0">
                        <a:lnSpc>
                          <a:spcPct val="115000"/>
                        </a:lnSpc>
                        <a:spcBef>
                          <a:spcPts val="0"/>
                        </a:spcBef>
                        <a:buNone/>
                      </a:pPr>
                      <a:r>
                        <a:rPr lang="en" sz="1800" b="1"/>
                        <a:t>Pure Catalase</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27BA0"/>
                    </a:solidFill>
                  </a:tcPr>
                </a:tc>
                <a:tc>
                  <a:txBody>
                    <a:bodyPr/>
                    <a:lstStyle/>
                    <a:p>
                      <a:pPr lvl="0" algn="ctr" rtl="0">
                        <a:lnSpc>
                          <a:spcPct val="115000"/>
                        </a:lnSpc>
                        <a:spcBef>
                          <a:spcPts val="0"/>
                        </a:spcBef>
                        <a:buNone/>
                      </a:pPr>
                      <a:r>
                        <a:rPr lang="en" sz="1800" b="1"/>
                        <a:t>Beef Heart</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C27BA0"/>
                    </a:solidFill>
                  </a:tcPr>
                </a:tc>
              </a:tr>
              <a:tr h="390150">
                <a:tc>
                  <a:txBody>
                    <a:bodyPr/>
                    <a:lstStyle/>
                    <a:p>
                      <a:pPr lvl="0" algn="r" rtl="0">
                        <a:lnSpc>
                          <a:spcPct val="115000"/>
                        </a:lnSpc>
                        <a:spcBef>
                          <a:spcPts val="0"/>
                        </a:spcBef>
                        <a:buNone/>
                      </a:pPr>
                      <a:r>
                        <a:rPr lang="en" sz="1800"/>
                        <a:t>1129</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c>
                  <a:txBody>
                    <a:bodyPr/>
                    <a:lstStyle/>
                    <a:p>
                      <a:pPr lvl="0" algn="r" rtl="0">
                        <a:lnSpc>
                          <a:spcPct val="115000"/>
                        </a:lnSpc>
                        <a:spcBef>
                          <a:spcPts val="0"/>
                        </a:spcBef>
                        <a:buNone/>
                      </a:pPr>
                      <a:r>
                        <a:rPr lang="en" sz="1800"/>
                        <a:t>76.8</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r>
              <a:tr h="390150">
                <a:tc>
                  <a:txBody>
                    <a:bodyPr/>
                    <a:lstStyle/>
                    <a:p>
                      <a:pPr lvl="0" algn="r" rtl="0">
                        <a:lnSpc>
                          <a:spcPct val="115000"/>
                        </a:lnSpc>
                        <a:spcBef>
                          <a:spcPts val="0"/>
                        </a:spcBef>
                        <a:buNone/>
                      </a:pPr>
                      <a:r>
                        <a:rPr lang="en" sz="1800"/>
                        <a:t>973.5</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c>
                  <a:txBody>
                    <a:bodyPr/>
                    <a:lstStyle/>
                    <a:p>
                      <a:pPr lvl="0" algn="r" rtl="0">
                        <a:lnSpc>
                          <a:spcPct val="115000"/>
                        </a:lnSpc>
                        <a:spcBef>
                          <a:spcPts val="0"/>
                        </a:spcBef>
                        <a:buNone/>
                      </a:pPr>
                      <a:r>
                        <a:rPr lang="en" sz="1800"/>
                        <a:t>122.5</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r>
              <a:tr h="390150">
                <a:tc>
                  <a:txBody>
                    <a:bodyPr/>
                    <a:lstStyle/>
                    <a:p>
                      <a:pPr lvl="0" algn="r" rtl="0">
                        <a:lnSpc>
                          <a:spcPct val="115000"/>
                        </a:lnSpc>
                        <a:spcBef>
                          <a:spcPts val="0"/>
                        </a:spcBef>
                        <a:buNone/>
                      </a:pPr>
                      <a:r>
                        <a:rPr lang="en" sz="1800"/>
                        <a:t>1703.11818</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c>
                  <a:txBody>
                    <a:bodyPr/>
                    <a:lstStyle/>
                    <a:p>
                      <a:pPr lvl="0" algn="r" rtl="0">
                        <a:lnSpc>
                          <a:spcPct val="115000"/>
                        </a:lnSpc>
                        <a:spcBef>
                          <a:spcPts val="0"/>
                        </a:spcBef>
                        <a:buNone/>
                      </a:pPr>
                      <a:r>
                        <a:rPr lang="en" sz="1800"/>
                        <a:t>142.372</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B6D0"/>
                    </a:solidFill>
                  </a:tcPr>
                </a:tc>
              </a:tr>
              <a:tr h="861625">
                <a:tc gridSpan="2">
                  <a:txBody>
                    <a:bodyPr/>
                    <a:lstStyle/>
                    <a:p>
                      <a:pPr lvl="0" algn="ctr" rtl="0">
                        <a:lnSpc>
                          <a:spcPct val="115000"/>
                        </a:lnSpc>
                        <a:spcBef>
                          <a:spcPts val="0"/>
                        </a:spcBef>
                        <a:buNone/>
                      </a:pPr>
                      <a:r>
                        <a:rPr lang="en" sz="1800" b="1"/>
                        <a:t>Average Bradford: </a:t>
                      </a:r>
                    </a:p>
                    <a:p>
                      <a:pPr lvl="0" algn="ctr" rtl="0">
                        <a:lnSpc>
                          <a:spcPct val="115000"/>
                        </a:lnSpc>
                        <a:spcBef>
                          <a:spcPts val="0"/>
                        </a:spcBef>
                        <a:buNone/>
                      </a:pPr>
                      <a:r>
                        <a:rPr lang="en" sz="1800"/>
                        <a:t>0.55712</a:t>
                      </a:r>
                    </a:p>
                  </a:txBody>
                  <a:tcPr marL="28575" marR="28575" marT="19050" marB="19050" anchor="b">
                    <a:lnL w="9525" cap="flat" cmpd="sng">
                      <a:solidFill>
                        <a:srgbClr val="000000"/>
                      </a:solidFill>
                      <a:prstDash val="solid"/>
                      <a:round/>
                      <a:headEnd type="none" w="med" len="med"/>
                      <a:tailEnd type="none" w="med" len="med"/>
                    </a:lnL>
                    <a:lnR w="9525" cap="flat" cmpd="sng">
                      <a:solidFill>
                        <a:srgbClr val="000000"/>
                      </a:solidFill>
                      <a:prstDash val="solid"/>
                      <a:round/>
                      <a:headEnd type="none" w="med" len="med"/>
                      <a:tailEnd type="none" w="med" len="med"/>
                    </a:lnR>
                    <a:lnT w="9525" cap="flat" cmpd="sng">
                      <a:solidFill>
                        <a:srgbClr val="000000"/>
                      </a:solidFill>
                      <a:prstDash val="solid"/>
                      <a:round/>
                      <a:headEnd type="none" w="med" len="med"/>
                      <a:tailEnd type="none" w="med" len="med"/>
                    </a:lnT>
                    <a:lnB w="9525" cap="flat" cmpd="sng">
                      <a:solidFill>
                        <a:srgbClr val="000000"/>
                      </a:solidFill>
                      <a:prstDash val="solid"/>
                      <a:round/>
                      <a:headEnd type="none" w="med" len="med"/>
                      <a:tailEnd type="none" w="med" len="med"/>
                    </a:lnB>
                    <a:solidFill>
                      <a:srgbClr val="EAD1DC"/>
                    </a:solidFill>
                  </a:tcPr>
                </a:tc>
                <a:tc hMerge="1">
                  <a:txBody>
                    <a:bodyPr/>
                    <a:lstStyle/>
                    <a:p>
                      <a:endParaRPr lang="en-US"/>
                    </a:p>
                  </a:txBody>
                  <a:tcPr/>
                </a:tc>
              </a:tr>
            </a:tbl>
          </a:graphicData>
        </a:graphic>
      </p:graphicFrame>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graphicFrame>
        <p:nvGraphicFramePr>
          <p:cNvPr id="731" name="Shape 731"/>
          <p:cNvGraphicFramePr/>
          <p:nvPr/>
        </p:nvGraphicFramePr>
        <p:xfrm>
          <a:off x="370200" y="1200825"/>
          <a:ext cx="3000000" cy="3000000"/>
        </p:xfrm>
        <a:graphic>
          <a:graphicData uri="http://schemas.openxmlformats.org/drawingml/2006/table">
            <a:tbl>
              <a:tblPr>
                <a:noFill/>
                <a:tableStyleId>{321B418C-1D03-4CFE-99EB-804BEEABAC50}</a:tableStyleId>
              </a:tblPr>
              <a:tblGrid>
                <a:gridCol w="1222600"/>
                <a:gridCol w="879525"/>
                <a:gridCol w="980625"/>
                <a:gridCol w="895125"/>
                <a:gridCol w="938575"/>
                <a:gridCol w="852425"/>
                <a:gridCol w="1283550"/>
                <a:gridCol w="1495575"/>
              </a:tblGrid>
              <a:tr h="1228675">
                <a:tc>
                  <a:txBody>
                    <a:bodyPr/>
                    <a:lstStyle/>
                    <a:p>
                      <a:pPr lvl="0" algn="l" rtl="0">
                        <a:spcBef>
                          <a:spcPts val="0"/>
                        </a:spcBef>
                        <a:buNone/>
                      </a:pPr>
                      <a:endParaRPr sz="2400" b="1">
                        <a:latin typeface="Old Standard TT"/>
                        <a:ea typeface="Old Standard TT"/>
                        <a:cs typeface="Old Standard TT"/>
                        <a:sym typeface="Old Standard TT"/>
                      </a:endParaRPr>
                    </a:p>
                    <a:p>
                      <a:pPr lvl="0" algn="l" rtl="0">
                        <a:spcBef>
                          <a:spcPts val="0"/>
                        </a:spcBef>
                        <a:buNone/>
                      </a:pPr>
                      <a:r>
                        <a:rPr lang="en" sz="2400" b="1">
                          <a:latin typeface="Old Standard TT"/>
                          <a:ea typeface="Old Standard TT"/>
                          <a:cs typeface="Old Standard TT"/>
                          <a:sym typeface="Old Standard TT"/>
                        </a:rPr>
                        <a:t> Tissue</a:t>
                      </a:r>
                    </a:p>
                  </a:txBody>
                  <a:tcPr marL="91425" marR="91425" marT="91425" marB="91425">
                    <a:lnL w="9525" cap="flat" cmpd="sng">
                      <a:solidFill>
                        <a:srgbClr val="073763"/>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b="1">
                          <a:latin typeface="Old Standard TT"/>
                          <a:ea typeface="Old Standard TT"/>
                          <a:cs typeface="Old Standard TT"/>
                          <a:sym typeface="Old Standard TT"/>
                        </a:rPr>
                        <a:t>Average Volume</a:t>
                      </a:r>
                    </a:p>
                    <a:p>
                      <a:pPr lvl="0" algn="ctr" rtl="0">
                        <a:spcBef>
                          <a:spcPts val="0"/>
                        </a:spcBef>
                        <a:buNone/>
                      </a:pPr>
                      <a:r>
                        <a:rPr lang="en">
                          <a:latin typeface="Old Standard TT"/>
                          <a:ea typeface="Old Standard TT"/>
                          <a:cs typeface="Old Standard TT"/>
                          <a:sym typeface="Old Standard TT"/>
                        </a:rPr>
                        <a:t>(mL)</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Protein in Extract</a:t>
                      </a:r>
                    </a:p>
                    <a:p>
                      <a:pPr lvl="0" algn="ctr" rtl="0">
                        <a:spcBef>
                          <a:spcPts val="0"/>
                        </a:spcBef>
                        <a:buNone/>
                      </a:pPr>
                      <a:r>
                        <a:rPr lang="en">
                          <a:latin typeface="Old Standard TT"/>
                          <a:ea typeface="Old Standard TT"/>
                          <a:cs typeface="Old Standard TT"/>
                          <a:sym typeface="Old Standard TT"/>
                        </a:rPr>
                        <a:t>(mg)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Average Activity</a:t>
                      </a:r>
                    </a:p>
                    <a:p>
                      <a:pPr lvl="0" algn="ctr" rtl="0">
                        <a:spcBef>
                          <a:spcPts val="0"/>
                        </a:spcBef>
                        <a:buNone/>
                      </a:pPr>
                      <a:r>
                        <a:rPr lang="en">
                          <a:latin typeface="Old Standard TT"/>
                          <a:ea typeface="Old Standard TT"/>
                          <a:cs typeface="Old Standard TT"/>
                          <a:sym typeface="Old Standard TT"/>
                        </a:rPr>
                        <a:t>(units)</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 Activity</a:t>
                      </a:r>
                    </a:p>
                    <a:p>
                      <a:pPr lvl="0" algn="ctr" rtl="0">
                        <a:spcBef>
                          <a:spcPts val="0"/>
                        </a:spcBef>
                        <a:buNone/>
                      </a:pPr>
                      <a:r>
                        <a:rPr lang="en">
                          <a:latin typeface="Old Standard TT"/>
                          <a:ea typeface="Old Standard TT"/>
                          <a:cs typeface="Old Standard TT"/>
                          <a:sym typeface="Old Standard TT"/>
                        </a:rPr>
                        <a:t>(units*</a:t>
                      </a:r>
                    </a:p>
                    <a:p>
                      <a:pPr lvl="0" algn="ctr" rtl="0">
                        <a:spcBef>
                          <a:spcPts val="0"/>
                        </a:spcBef>
                        <a:buNone/>
                      </a:pPr>
                      <a:r>
                        <a:rPr lang="en">
                          <a:latin typeface="Old Standard TT"/>
                          <a:ea typeface="Old Standard TT"/>
                          <a:cs typeface="Old Standard TT"/>
                          <a:sym typeface="Old Standard TT"/>
                        </a:rPr>
                        <a:t>mL)</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Specific Activity</a:t>
                      </a:r>
                    </a:p>
                    <a:p>
                      <a:pPr lvl="0" algn="ctr" rtl="0">
                        <a:spcBef>
                          <a:spcPts val="0"/>
                        </a:spcBef>
                        <a:buNone/>
                      </a:pPr>
                      <a:r>
                        <a:rPr lang="en">
                          <a:latin typeface="Old Standard TT"/>
                          <a:ea typeface="Old Standard TT"/>
                          <a:cs typeface="Old Standard TT"/>
                          <a:sym typeface="Old Standard TT"/>
                        </a:rPr>
                        <a:t>(units/ 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rgbClr val="CB1B80"/>
                    </a:solidFill>
                  </a:tcPr>
                </a:tc>
                <a:tc>
                  <a:txBody>
                    <a:bodyPr/>
                    <a:lstStyle/>
                    <a:p>
                      <a:pPr lvl="0" algn="ctr" rtl="0">
                        <a:spcBef>
                          <a:spcPts val="0"/>
                        </a:spcBef>
                        <a:buNone/>
                      </a:pPr>
                      <a:r>
                        <a:rPr lang="en" b="1">
                          <a:latin typeface="Old Standard TT"/>
                          <a:ea typeface="Old Standard TT"/>
                          <a:cs typeface="Old Standard TT"/>
                          <a:sym typeface="Old Standard TT"/>
                        </a:rPr>
                        <a:t>Total Activity/</a:t>
                      </a:r>
                    </a:p>
                    <a:p>
                      <a:pPr lvl="0" algn="ctr" rtl="0">
                        <a:spcBef>
                          <a:spcPts val="0"/>
                        </a:spcBef>
                        <a:buNone/>
                      </a:pPr>
                      <a:r>
                        <a:rPr lang="en" b="1">
                          <a:latin typeface="Old Standard TT"/>
                          <a:ea typeface="Old Standard TT"/>
                          <a:cs typeface="Old Standard TT"/>
                          <a:sym typeface="Old Standard TT"/>
                        </a:rPr>
                        <a:t>Total Protein</a:t>
                      </a:r>
                    </a:p>
                    <a:p>
                      <a:pPr lvl="0" algn="ctr" rtl="0">
                        <a:spcBef>
                          <a:spcPts val="0"/>
                        </a:spcBef>
                        <a:buNone/>
                      </a:pPr>
                      <a:r>
                        <a:rPr lang="en">
                          <a:latin typeface="Old Standard TT"/>
                          <a:ea typeface="Old Standard TT"/>
                          <a:cs typeface="Old Standard TT"/>
                          <a:sym typeface="Old Standard TT"/>
                        </a:rPr>
                        <a:t>(units*mL/</a:t>
                      </a:r>
                    </a:p>
                    <a:p>
                      <a:pPr lvl="0" algn="ctr" rtl="0">
                        <a:spcBef>
                          <a:spcPts val="0"/>
                        </a:spcBef>
                        <a:buNone/>
                      </a:pPr>
                      <a:r>
                        <a:rPr lang="en">
                          <a:latin typeface="Old Standard TT"/>
                          <a:ea typeface="Old Standard TT"/>
                          <a:cs typeface="Old Standard TT"/>
                          <a:sym typeface="Old Standard TT"/>
                        </a:rPr>
                        <a:t>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a:t>
                      </a:r>
                      <a:r>
                        <a:rPr lang="en" sz="600" b="1">
                          <a:latin typeface="Old Standard TT"/>
                          <a:ea typeface="Old Standard TT"/>
                          <a:cs typeface="Old Standard TT"/>
                          <a:sym typeface="Old Standard TT"/>
                        </a:rPr>
                        <a:t> </a:t>
                      </a:r>
                      <a:r>
                        <a:rPr lang="en" b="1">
                          <a:latin typeface="Old Standard TT"/>
                          <a:ea typeface="Old Standard TT"/>
                          <a:cs typeface="Old Standard TT"/>
                          <a:sym typeface="Old Standard TT"/>
                        </a:rPr>
                        <a:t>Activity/ Wet mass tissue</a:t>
                      </a:r>
                    </a:p>
                    <a:p>
                      <a:pPr lvl="0" algn="ctr" rtl="0">
                        <a:spcBef>
                          <a:spcPts val="0"/>
                        </a:spcBef>
                        <a:buNone/>
                      </a:pPr>
                      <a:r>
                        <a:rPr lang="en">
                          <a:latin typeface="Old Standard TT"/>
                          <a:ea typeface="Old Standard TT"/>
                          <a:cs typeface="Old Standard TT"/>
                          <a:sym typeface="Old Standard TT"/>
                        </a:rPr>
                        <a:t>(units*mL/g)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rgbClr val="CB1B80"/>
                    </a:solidFill>
                  </a:tcPr>
                </a:tc>
              </a:tr>
              <a:tr h="427600">
                <a:tc>
                  <a:txBody>
                    <a:bodyPr/>
                    <a:lstStyle/>
                    <a:p>
                      <a:pPr lvl="0" rtl="0">
                        <a:spcBef>
                          <a:spcPts val="0"/>
                        </a:spcBef>
                        <a:buNone/>
                      </a:pPr>
                      <a:r>
                        <a:rPr lang="en" b="1">
                          <a:latin typeface="Old Standard TT"/>
                          <a:ea typeface="Old Standard TT"/>
                          <a:cs typeface="Old Standard TT"/>
                          <a:sym typeface="Old Standard TT"/>
                        </a:rPr>
                        <a:t>Chicken Liver</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10.22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4494.76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22473.8</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439.80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c>
                  <a:txBody>
                    <a:bodyPr/>
                    <a:lstStyle/>
                    <a:p>
                      <a:pPr lvl="0" algn="ctr" rtl="0">
                        <a:spcBef>
                          <a:spcPts val="0"/>
                        </a:spcBef>
                        <a:buNone/>
                      </a:pPr>
                      <a:r>
                        <a:rPr lang="en">
                          <a:latin typeface="Old Standard TT"/>
                          <a:ea typeface="Old Standard TT"/>
                          <a:cs typeface="Old Standard TT"/>
                          <a:sym typeface="Old Standard TT"/>
                        </a:rPr>
                        <a:t>2199.00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18728.17</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r>
              <a:tr h="391775">
                <a:tc>
                  <a:txBody>
                    <a:bodyPr/>
                    <a:lstStyle/>
                    <a:p>
                      <a:pPr lvl="0" rtl="0">
                        <a:spcBef>
                          <a:spcPts val="0"/>
                        </a:spcBef>
                        <a:buNone/>
                      </a:pPr>
                      <a:r>
                        <a:rPr lang="en" b="1">
                          <a:latin typeface="Old Standard TT"/>
                          <a:ea typeface="Old Standard TT"/>
                          <a:cs typeface="Old Standard TT"/>
                          <a:sym typeface="Old Standard TT"/>
                        </a:rPr>
                        <a:t>Calf Liver</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7.39</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2779.53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13897.6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376.12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c>
                  <a:txBody>
                    <a:bodyPr/>
                    <a:lstStyle/>
                    <a:p>
                      <a:pPr lvl="0" algn="ctr" rtl="0">
                        <a:spcBef>
                          <a:spcPts val="0"/>
                        </a:spcBef>
                        <a:buNone/>
                      </a:pPr>
                      <a:r>
                        <a:rPr lang="en">
                          <a:latin typeface="Old Standard TT"/>
                          <a:ea typeface="Old Standard TT"/>
                          <a:cs typeface="Old Standard TT"/>
                          <a:sym typeface="Old Standard TT"/>
                        </a:rPr>
                        <a:t>1880.60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12634.23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r>
              <a:tr h="391775">
                <a:tc>
                  <a:txBody>
                    <a:bodyPr/>
                    <a:lstStyle/>
                    <a:p>
                      <a:pPr lvl="0" rtl="0">
                        <a:spcBef>
                          <a:spcPts val="0"/>
                        </a:spcBef>
                        <a:buNone/>
                      </a:pPr>
                      <a:r>
                        <a:rPr lang="en" b="1">
                          <a:latin typeface="Old Standard TT"/>
                          <a:ea typeface="Old Standard TT"/>
                          <a:cs typeface="Old Standard TT"/>
                          <a:sym typeface="Old Standard TT"/>
                        </a:rPr>
                        <a:t>Beetroot Skin</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Clr>
                          <a:schemeClr val="dk1"/>
                        </a:buClr>
                        <a:buSzPct val="78571"/>
                        <a:buFont typeface="Arial"/>
                        <a:buNone/>
                      </a:pPr>
                      <a:r>
                        <a:rPr lang="en">
                          <a:latin typeface="Old Standard TT"/>
                          <a:ea typeface="Old Standard TT"/>
                          <a:cs typeface="Old Standard TT"/>
                          <a:sym typeface="Old Standard TT"/>
                        </a:rPr>
                        <a:t>9.75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2538.12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12690.6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260.32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c>
                  <a:txBody>
                    <a:bodyPr/>
                    <a:lstStyle/>
                    <a:p>
                      <a:pPr lvl="0" algn="ctr" rtl="0">
                        <a:spcBef>
                          <a:spcPts val="0"/>
                        </a:spcBef>
                        <a:buNone/>
                      </a:pPr>
                      <a:r>
                        <a:rPr lang="en">
                          <a:latin typeface="Old Standard TT"/>
                          <a:ea typeface="Old Standard TT"/>
                          <a:cs typeface="Old Standard TT"/>
                          <a:sym typeface="Old Standard TT"/>
                        </a:rPr>
                        <a:t>1301.60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10575.50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r>
              <a:tr h="391775">
                <a:tc>
                  <a:txBody>
                    <a:bodyPr/>
                    <a:lstStyle/>
                    <a:p>
                      <a:pPr lvl="0" rtl="0">
                        <a:spcBef>
                          <a:spcPts val="0"/>
                        </a:spcBef>
                        <a:buNone/>
                      </a:pPr>
                      <a:r>
                        <a:rPr lang="en" b="1">
                          <a:latin typeface="Old Standard TT"/>
                          <a:ea typeface="Old Standard TT"/>
                          <a:cs typeface="Old Standard TT"/>
                          <a:sym typeface="Old Standard TT"/>
                        </a:rPr>
                        <a:t>Beetroot</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18.88</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2337.72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11688.6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123.82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c>
                  <a:txBody>
                    <a:bodyPr/>
                    <a:lstStyle/>
                    <a:p>
                      <a:pPr lvl="0" algn="ctr" rtl="0">
                        <a:spcBef>
                          <a:spcPts val="0"/>
                        </a:spcBef>
                        <a:buNone/>
                      </a:pPr>
                      <a:r>
                        <a:rPr lang="en">
                          <a:latin typeface="Old Standard TT"/>
                          <a:ea typeface="Old Standard TT"/>
                          <a:cs typeface="Old Standard TT"/>
                          <a:sym typeface="Old Standard TT"/>
                        </a:rPr>
                        <a:t>619.10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9740.50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r>
              <a:tr h="391775">
                <a:tc>
                  <a:txBody>
                    <a:bodyPr/>
                    <a:lstStyle/>
                    <a:p>
                      <a:pPr lvl="0" rtl="0">
                        <a:spcBef>
                          <a:spcPts val="0"/>
                        </a:spcBef>
                        <a:buNone/>
                      </a:pPr>
                      <a:r>
                        <a:rPr lang="en" b="1">
                          <a:latin typeface="Old Standard TT"/>
                          <a:ea typeface="Old Standard TT"/>
                          <a:cs typeface="Old Standard TT"/>
                          <a:sym typeface="Old Standard TT"/>
                        </a:rPr>
                        <a:t>Beef Heart</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19.63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2235.66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11178.3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113.89</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c>
                  <a:txBody>
                    <a:bodyPr/>
                    <a:lstStyle/>
                    <a:p>
                      <a:pPr lvl="0" algn="ctr" rtl="0">
                        <a:spcBef>
                          <a:spcPts val="0"/>
                        </a:spcBef>
                        <a:buNone/>
                      </a:pPr>
                      <a:r>
                        <a:rPr lang="en">
                          <a:latin typeface="Old Standard TT"/>
                          <a:ea typeface="Old Standard TT"/>
                          <a:cs typeface="Old Standard TT"/>
                          <a:sym typeface="Old Standard TT"/>
                        </a:rPr>
                        <a:t>569.45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9315.25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solidFill>
                      <a:srgbClr val="EAB6D0"/>
                    </a:solidFill>
                  </a:tcPr>
                </a:tc>
              </a:tr>
            </a:tbl>
          </a:graphicData>
        </a:graphic>
      </p:graphicFrame>
      <p:sp>
        <p:nvSpPr>
          <p:cNvPr id="732" name="Shape 732"/>
          <p:cNvSpPr txBox="1">
            <a:spLocks noGrp="1"/>
          </p:cNvSpPr>
          <p:nvPr>
            <p:ph type="title"/>
          </p:nvPr>
        </p:nvSpPr>
        <p:spPr>
          <a:xfrm>
            <a:off x="1087475" y="272700"/>
            <a:ext cx="7381200" cy="596399"/>
          </a:xfrm>
          <a:prstGeom prst="rect">
            <a:avLst/>
          </a:prstGeom>
        </p:spPr>
        <p:txBody>
          <a:bodyPr lIns="91425" tIns="91425" rIns="91425" bIns="91425" anchor="t" anchorCtr="0">
            <a:noAutofit/>
          </a:bodyPr>
          <a:lstStyle/>
          <a:p>
            <a:pPr lvl="0" algn="ctr" rtl="0">
              <a:spcBef>
                <a:spcPts val="0"/>
              </a:spcBef>
              <a:buNone/>
            </a:pPr>
            <a:r>
              <a:rPr lang="en" sz="3600" b="1"/>
              <a:t>Data Collections</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pic>
        <p:nvPicPr>
          <p:cNvPr id="737" name="Shape 737"/>
          <p:cNvPicPr preferRelativeResize="0"/>
          <p:nvPr/>
        </p:nvPicPr>
        <p:blipFill>
          <a:blip r:embed="rId3">
            <a:alphaModFix/>
          </a:blip>
          <a:stretch>
            <a:fillRect/>
          </a:stretch>
        </p:blipFill>
        <p:spPr>
          <a:xfrm>
            <a:off x="787587" y="329400"/>
            <a:ext cx="7416423" cy="4484699"/>
          </a:xfrm>
          <a:prstGeom prst="rect">
            <a:avLst/>
          </a:prstGeom>
          <a:noFill/>
          <a:ln>
            <a:noFill/>
          </a:ln>
        </p:spPr>
      </p:pic>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Shape 742"/>
          <p:cNvSpPr txBox="1">
            <a:spLocks noGrp="1"/>
          </p:cNvSpPr>
          <p:nvPr>
            <p:ph type="title"/>
          </p:nvPr>
        </p:nvSpPr>
        <p:spPr>
          <a:xfrm>
            <a:off x="512700" y="1893300"/>
            <a:ext cx="8118599" cy="1522800"/>
          </a:xfrm>
          <a:prstGeom prst="rect">
            <a:avLst/>
          </a:prstGeom>
        </p:spPr>
        <p:txBody>
          <a:bodyPr lIns="91425" tIns="91425" rIns="91425" bIns="91425" anchor="b" anchorCtr="0">
            <a:noAutofit/>
          </a:bodyPr>
          <a:lstStyle/>
          <a:p>
            <a:pPr lvl="0">
              <a:spcBef>
                <a:spcPts val="0"/>
              </a:spcBef>
              <a:buNone/>
            </a:pPr>
            <a:r>
              <a:rPr lang="en"/>
              <a:t>Conclusion</a:t>
            </a:r>
          </a:p>
        </p:txBody>
      </p:sp>
      <p:sp>
        <p:nvSpPr>
          <p:cNvPr id="743" name="Shape 743"/>
          <p:cNvSpPr/>
          <p:nvPr/>
        </p:nvSpPr>
        <p:spPr>
          <a:xfrm>
            <a:off x="8839200" y="4853000"/>
            <a:ext cx="261900" cy="257099"/>
          </a:xfrm>
          <a:prstGeom prst="rect">
            <a:avLst/>
          </a:prstGeom>
          <a:solidFill>
            <a:schemeClr val="accent4"/>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200">
                <a:latin typeface="Old Standard TT"/>
                <a:ea typeface="Old Standard TT"/>
                <a:cs typeface="Old Standard TT"/>
                <a:sym typeface="Old Standard TT"/>
              </a:rPr>
              <a:t>K</a:t>
            </a:r>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Shape 748"/>
          <p:cNvSpPr txBox="1">
            <a:spLocks noGrp="1"/>
          </p:cNvSpPr>
          <p:nvPr>
            <p:ph type="body" idx="1"/>
          </p:nvPr>
        </p:nvSpPr>
        <p:spPr>
          <a:xfrm>
            <a:off x="311700" y="7250"/>
            <a:ext cx="8520599" cy="4686000"/>
          </a:xfrm>
          <a:prstGeom prst="rect">
            <a:avLst/>
          </a:prstGeom>
        </p:spPr>
        <p:txBody>
          <a:bodyPr lIns="91425" tIns="91425" rIns="91425" bIns="91425" anchor="t" anchorCtr="0">
            <a:noAutofit/>
          </a:bodyPr>
          <a:lstStyle/>
          <a:p>
            <a:pPr lvl="0" algn="ctr" rtl="0">
              <a:lnSpc>
                <a:spcPct val="100000"/>
              </a:lnSpc>
              <a:spcBef>
                <a:spcPts val="0"/>
              </a:spcBef>
              <a:buNone/>
            </a:pPr>
            <a:endParaRPr sz="1300"/>
          </a:p>
          <a:p>
            <a:pPr lvl="0" algn="ctr" rtl="0">
              <a:lnSpc>
                <a:spcPct val="100000"/>
              </a:lnSpc>
              <a:spcBef>
                <a:spcPts val="0"/>
              </a:spcBef>
              <a:buNone/>
            </a:pPr>
            <a:r>
              <a:rPr lang="en" sz="1300"/>
              <a:t>CALF LIVER VS. </a:t>
            </a:r>
            <a:r>
              <a:rPr lang="en"/>
              <a:t>CHICKEN LIVER</a:t>
            </a:r>
          </a:p>
          <a:p>
            <a:pPr lvl="0" algn="ctr" rtl="0">
              <a:lnSpc>
                <a:spcPct val="100000"/>
              </a:lnSpc>
              <a:spcBef>
                <a:spcPts val="0"/>
              </a:spcBef>
              <a:buNone/>
            </a:pPr>
            <a:endParaRPr sz="1300"/>
          </a:p>
          <a:p>
            <a:pPr lvl="0" algn="ctr" rtl="0">
              <a:lnSpc>
                <a:spcPct val="100000"/>
              </a:lnSpc>
              <a:spcBef>
                <a:spcPts val="0"/>
              </a:spcBef>
              <a:buNone/>
            </a:pPr>
            <a:endParaRPr sz="1300"/>
          </a:p>
          <a:p>
            <a:pPr lvl="0" algn="ctr" rtl="0">
              <a:lnSpc>
                <a:spcPct val="100000"/>
              </a:lnSpc>
              <a:spcBef>
                <a:spcPts val="0"/>
              </a:spcBef>
              <a:buNone/>
            </a:pPr>
            <a:r>
              <a:rPr lang="en"/>
              <a:t>CALF LIVER </a:t>
            </a:r>
            <a:r>
              <a:rPr lang="en" sz="1300"/>
              <a:t>VS. BEEF HEART</a:t>
            </a:r>
          </a:p>
          <a:p>
            <a:pPr lvl="0" algn="l" rtl="0">
              <a:lnSpc>
                <a:spcPct val="100000"/>
              </a:lnSpc>
              <a:spcBef>
                <a:spcPts val="0"/>
              </a:spcBef>
              <a:buNone/>
            </a:pPr>
            <a:endParaRPr sz="1000"/>
          </a:p>
          <a:p>
            <a:pPr lvl="0" algn="l" rtl="0">
              <a:lnSpc>
                <a:spcPct val="100000"/>
              </a:lnSpc>
              <a:spcBef>
                <a:spcPts val="0"/>
              </a:spcBef>
              <a:buNone/>
            </a:pPr>
            <a:endParaRPr sz="1000"/>
          </a:p>
          <a:p>
            <a:pPr lvl="0" algn="ctr" rtl="0">
              <a:lnSpc>
                <a:spcPct val="100000"/>
              </a:lnSpc>
              <a:spcBef>
                <a:spcPts val="0"/>
              </a:spcBef>
              <a:buNone/>
            </a:pPr>
            <a:r>
              <a:rPr lang="en"/>
              <a:t>BEETROOT</a:t>
            </a:r>
            <a:r>
              <a:rPr lang="en" sz="1300"/>
              <a:t> VS. BEEF HEART</a:t>
            </a:r>
          </a:p>
          <a:p>
            <a:pPr lvl="0" algn="l" rtl="0">
              <a:lnSpc>
                <a:spcPct val="100000"/>
              </a:lnSpc>
              <a:spcBef>
                <a:spcPts val="0"/>
              </a:spcBef>
              <a:buNone/>
            </a:pPr>
            <a:endParaRPr sz="1300"/>
          </a:p>
          <a:p>
            <a:pPr lvl="0" algn="l" rtl="0">
              <a:lnSpc>
                <a:spcPct val="100000"/>
              </a:lnSpc>
              <a:spcBef>
                <a:spcPts val="0"/>
              </a:spcBef>
              <a:buNone/>
            </a:pPr>
            <a:endParaRPr sz="1300"/>
          </a:p>
          <a:p>
            <a:pPr lvl="0" algn="ctr" rtl="0">
              <a:lnSpc>
                <a:spcPct val="100000"/>
              </a:lnSpc>
              <a:spcBef>
                <a:spcPts val="0"/>
              </a:spcBef>
              <a:buNone/>
            </a:pPr>
            <a:r>
              <a:rPr lang="en" sz="1300"/>
              <a:t>BEETROOT FLESH VS. </a:t>
            </a:r>
            <a:r>
              <a:rPr lang="en"/>
              <a:t>BEETROOT SKIN</a:t>
            </a:r>
          </a:p>
          <a:p>
            <a:pPr lvl="0" rtl="0">
              <a:lnSpc>
                <a:spcPct val="100000"/>
              </a:lnSpc>
              <a:spcBef>
                <a:spcPts val="0"/>
              </a:spcBef>
              <a:buNone/>
            </a:pPr>
            <a:endParaRPr sz="1300">
              <a:solidFill>
                <a:srgbClr val="000000"/>
              </a:solidFill>
            </a:endParaRPr>
          </a:p>
        </p:txBody>
      </p:sp>
      <p:pic>
        <p:nvPicPr>
          <p:cNvPr id="749" name="Shape 749"/>
          <p:cNvPicPr preferRelativeResize="0"/>
          <p:nvPr/>
        </p:nvPicPr>
        <p:blipFill>
          <a:blip r:embed="rId3">
            <a:alphaModFix/>
          </a:blip>
          <a:stretch>
            <a:fillRect/>
          </a:stretch>
        </p:blipFill>
        <p:spPr>
          <a:xfrm>
            <a:off x="1677650" y="223225"/>
            <a:ext cx="1259549" cy="1056875"/>
          </a:xfrm>
          <a:prstGeom prst="rect">
            <a:avLst/>
          </a:prstGeom>
          <a:noFill/>
          <a:ln>
            <a:noFill/>
          </a:ln>
        </p:spPr>
      </p:pic>
      <p:pic>
        <p:nvPicPr>
          <p:cNvPr id="750" name="Shape 750"/>
          <p:cNvPicPr preferRelativeResize="0"/>
          <p:nvPr/>
        </p:nvPicPr>
        <p:blipFill rotWithShape="1">
          <a:blip r:embed="rId4">
            <a:alphaModFix/>
          </a:blip>
          <a:srcRect l="60938" t="18783" r="15514" b="28866"/>
          <a:stretch/>
        </p:blipFill>
        <p:spPr>
          <a:xfrm>
            <a:off x="6503350" y="119275"/>
            <a:ext cx="947601" cy="1184494"/>
          </a:xfrm>
          <a:prstGeom prst="rect">
            <a:avLst/>
          </a:prstGeom>
          <a:noFill/>
          <a:ln>
            <a:noFill/>
          </a:ln>
        </p:spPr>
      </p:pic>
      <p:pic>
        <p:nvPicPr>
          <p:cNvPr id="751" name="Shape 751"/>
          <p:cNvPicPr preferRelativeResize="0"/>
          <p:nvPr/>
        </p:nvPicPr>
        <p:blipFill>
          <a:blip r:embed="rId5">
            <a:alphaModFix/>
          </a:blip>
          <a:stretch>
            <a:fillRect/>
          </a:stretch>
        </p:blipFill>
        <p:spPr>
          <a:xfrm>
            <a:off x="1717275" y="1666100"/>
            <a:ext cx="1180300" cy="803374"/>
          </a:xfrm>
          <a:prstGeom prst="rect">
            <a:avLst/>
          </a:prstGeom>
          <a:noFill/>
          <a:ln>
            <a:noFill/>
          </a:ln>
        </p:spPr>
      </p:pic>
      <p:pic>
        <p:nvPicPr>
          <p:cNvPr id="752" name="Shape 752"/>
          <p:cNvPicPr preferRelativeResize="0"/>
          <p:nvPr/>
        </p:nvPicPr>
        <p:blipFill rotWithShape="1">
          <a:blip r:embed="rId6">
            <a:alphaModFix/>
          </a:blip>
          <a:srcRect l="58987" t="33867" r="18990" b="27169"/>
          <a:stretch/>
        </p:blipFill>
        <p:spPr>
          <a:xfrm>
            <a:off x="6471237" y="1564487"/>
            <a:ext cx="1011823" cy="1006588"/>
          </a:xfrm>
          <a:prstGeom prst="rect">
            <a:avLst/>
          </a:prstGeom>
          <a:noFill/>
          <a:ln>
            <a:noFill/>
          </a:ln>
        </p:spPr>
      </p:pic>
      <p:pic>
        <p:nvPicPr>
          <p:cNvPr id="753" name="Shape 753"/>
          <p:cNvPicPr preferRelativeResize="0"/>
          <p:nvPr/>
        </p:nvPicPr>
        <p:blipFill>
          <a:blip r:embed="rId7">
            <a:alphaModFix/>
          </a:blip>
          <a:stretch>
            <a:fillRect/>
          </a:stretch>
        </p:blipFill>
        <p:spPr>
          <a:xfrm>
            <a:off x="1677652" y="2759071"/>
            <a:ext cx="1517000" cy="1006599"/>
          </a:xfrm>
          <a:prstGeom prst="rect">
            <a:avLst/>
          </a:prstGeom>
          <a:noFill/>
          <a:ln>
            <a:noFill/>
          </a:ln>
        </p:spPr>
      </p:pic>
      <p:pic>
        <p:nvPicPr>
          <p:cNvPr id="754" name="Shape 754"/>
          <p:cNvPicPr preferRelativeResize="0"/>
          <p:nvPr/>
        </p:nvPicPr>
        <p:blipFill rotWithShape="1">
          <a:blip r:embed="rId6">
            <a:alphaModFix/>
          </a:blip>
          <a:srcRect l="58987" t="33867" r="18990" b="27169"/>
          <a:stretch/>
        </p:blipFill>
        <p:spPr>
          <a:xfrm>
            <a:off x="6471237" y="2759062"/>
            <a:ext cx="1011837" cy="1006600"/>
          </a:xfrm>
          <a:prstGeom prst="rect">
            <a:avLst/>
          </a:prstGeom>
          <a:noFill/>
          <a:ln>
            <a:noFill/>
          </a:ln>
        </p:spPr>
      </p:pic>
      <p:pic>
        <p:nvPicPr>
          <p:cNvPr id="755" name="Shape 755"/>
          <p:cNvPicPr preferRelativeResize="0"/>
          <p:nvPr/>
        </p:nvPicPr>
        <p:blipFill rotWithShape="1">
          <a:blip r:embed="rId8">
            <a:alphaModFix/>
          </a:blip>
          <a:srcRect l="14942" t="32246" r="37934" b="15397"/>
          <a:stretch/>
        </p:blipFill>
        <p:spPr>
          <a:xfrm>
            <a:off x="1343075" y="4055275"/>
            <a:ext cx="1286024" cy="803374"/>
          </a:xfrm>
          <a:prstGeom prst="rect">
            <a:avLst/>
          </a:prstGeom>
          <a:noFill/>
          <a:ln>
            <a:noFill/>
          </a:ln>
        </p:spPr>
      </p:pic>
      <p:pic>
        <p:nvPicPr>
          <p:cNvPr id="756" name="Shape 756"/>
          <p:cNvPicPr preferRelativeResize="0"/>
          <p:nvPr/>
        </p:nvPicPr>
        <p:blipFill rotWithShape="1">
          <a:blip r:embed="rId8">
            <a:alphaModFix/>
          </a:blip>
          <a:srcRect l="14942" t="32246" r="37934" b="15397"/>
          <a:stretch/>
        </p:blipFill>
        <p:spPr>
          <a:xfrm>
            <a:off x="6503350" y="4055275"/>
            <a:ext cx="1286024" cy="803374"/>
          </a:xfrm>
          <a:prstGeom prst="rect">
            <a:avLst/>
          </a:prstGeom>
          <a:noFill/>
          <a:ln>
            <a:noFill/>
          </a:ln>
        </p:spPr>
      </p:pic>
      <p:sp>
        <p:nvSpPr>
          <p:cNvPr id="757" name="Shape 757"/>
          <p:cNvSpPr/>
          <p:nvPr/>
        </p:nvSpPr>
        <p:spPr>
          <a:xfrm>
            <a:off x="7636975" y="4097050"/>
            <a:ext cx="605100" cy="257099"/>
          </a:xfrm>
          <a:prstGeom prst="lef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58" name="Shape 758"/>
          <p:cNvSpPr/>
          <p:nvPr/>
        </p:nvSpPr>
        <p:spPr>
          <a:xfrm>
            <a:off x="1425300" y="4693250"/>
            <a:ext cx="605100" cy="257099"/>
          </a:xfrm>
          <a:prstGeom prst="rightArrow">
            <a:avLst>
              <a:gd name="adj1" fmla="val 50000"/>
              <a:gd name="adj2" fmla="val 50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Shape 763"/>
          <p:cNvSpPr txBox="1">
            <a:spLocks noGrp="1"/>
          </p:cNvSpPr>
          <p:nvPr>
            <p:ph type="body" idx="1"/>
          </p:nvPr>
        </p:nvSpPr>
        <p:spPr>
          <a:xfrm>
            <a:off x="311700" y="228750"/>
            <a:ext cx="8520599" cy="4686000"/>
          </a:xfrm>
          <a:prstGeom prst="rect">
            <a:avLst/>
          </a:prstGeom>
          <a:noFill/>
          <a:ln w="9525" cap="flat" cmpd="sng">
            <a:solidFill>
              <a:srgbClr val="00FFFF"/>
            </a:solidFill>
            <a:prstDash val="solid"/>
            <a:round/>
            <a:headEnd type="none" w="med" len="med"/>
            <a:tailEnd type="none" w="med" len="med"/>
          </a:ln>
        </p:spPr>
        <p:txBody>
          <a:bodyPr lIns="91425" tIns="91425" rIns="91425" bIns="91425" anchor="t" anchorCtr="0">
            <a:noAutofit/>
          </a:bodyPr>
          <a:lstStyle/>
          <a:p>
            <a:pPr lvl="0" algn="ctr" rtl="0">
              <a:lnSpc>
                <a:spcPct val="100000"/>
              </a:lnSpc>
              <a:spcBef>
                <a:spcPts val="0"/>
              </a:spcBef>
              <a:buNone/>
            </a:pPr>
            <a:r>
              <a:rPr lang="en" sz="6000" b="1">
                <a:solidFill>
                  <a:srgbClr val="0000D7"/>
                </a:solidFill>
              </a:rPr>
              <a:t>TRITON X-100</a:t>
            </a:r>
          </a:p>
          <a:p>
            <a:pPr lvl="0" algn="l" rtl="0">
              <a:lnSpc>
                <a:spcPct val="100000"/>
              </a:lnSpc>
              <a:spcBef>
                <a:spcPts val="0"/>
              </a:spcBef>
              <a:buNone/>
            </a:pPr>
            <a:endParaRPr sz="1000" b="1">
              <a:solidFill>
                <a:srgbClr val="FF0000"/>
              </a:solidFill>
            </a:endParaRPr>
          </a:p>
        </p:txBody>
      </p:sp>
      <p:pic>
        <p:nvPicPr>
          <p:cNvPr id="764" name="Shape 764"/>
          <p:cNvPicPr preferRelativeResize="0"/>
          <p:nvPr/>
        </p:nvPicPr>
        <p:blipFill>
          <a:blip r:embed="rId3">
            <a:alphaModFix/>
          </a:blip>
          <a:stretch>
            <a:fillRect/>
          </a:stretch>
        </p:blipFill>
        <p:spPr>
          <a:xfrm>
            <a:off x="1841515" y="1249499"/>
            <a:ext cx="5689624" cy="3440524"/>
          </a:xfrm>
          <a:prstGeom prst="rect">
            <a:avLst/>
          </a:prstGeom>
          <a:noFill/>
          <a:ln>
            <a:noFill/>
          </a:ln>
        </p:spPr>
      </p:pic>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pic>
        <p:nvPicPr>
          <p:cNvPr id="769" name="Shape 769"/>
          <p:cNvPicPr preferRelativeResize="0"/>
          <p:nvPr/>
        </p:nvPicPr>
        <p:blipFill>
          <a:blip r:embed="rId3">
            <a:alphaModFix/>
          </a:blip>
          <a:stretch>
            <a:fillRect/>
          </a:stretch>
        </p:blipFill>
        <p:spPr>
          <a:xfrm>
            <a:off x="4728550" y="1012925"/>
            <a:ext cx="4372549" cy="3710245"/>
          </a:xfrm>
          <a:prstGeom prst="rect">
            <a:avLst/>
          </a:prstGeom>
          <a:noFill/>
          <a:ln>
            <a:noFill/>
          </a:ln>
        </p:spPr>
      </p:pic>
      <p:pic>
        <p:nvPicPr>
          <p:cNvPr id="770" name="Shape 770"/>
          <p:cNvPicPr preferRelativeResize="0"/>
          <p:nvPr/>
        </p:nvPicPr>
        <p:blipFill>
          <a:blip r:embed="rId4">
            <a:alphaModFix/>
          </a:blip>
          <a:stretch>
            <a:fillRect/>
          </a:stretch>
        </p:blipFill>
        <p:spPr>
          <a:xfrm>
            <a:off x="7935725" y="214800"/>
            <a:ext cx="1208275" cy="1338375"/>
          </a:xfrm>
          <a:prstGeom prst="rect">
            <a:avLst/>
          </a:prstGeom>
          <a:noFill/>
          <a:ln>
            <a:noFill/>
          </a:ln>
        </p:spPr>
      </p:pic>
      <p:sp>
        <p:nvSpPr>
          <p:cNvPr id="771" name="Shape 771"/>
          <p:cNvSpPr txBox="1">
            <a:spLocks noGrp="1"/>
          </p:cNvSpPr>
          <p:nvPr>
            <p:ph type="body" idx="1"/>
          </p:nvPr>
        </p:nvSpPr>
        <p:spPr>
          <a:xfrm>
            <a:off x="311700" y="1389600"/>
            <a:ext cx="4190400" cy="3179400"/>
          </a:xfrm>
          <a:prstGeom prst="rect">
            <a:avLst/>
          </a:prstGeom>
        </p:spPr>
        <p:txBody>
          <a:bodyPr lIns="91425" tIns="91425" rIns="91425" bIns="91425" anchor="t" anchorCtr="0">
            <a:noAutofit/>
          </a:bodyPr>
          <a:lstStyle/>
          <a:p>
            <a:pPr marL="457200" marR="0" lvl="0" indent="-393700" algn="l" rtl="0">
              <a:lnSpc>
                <a:spcPct val="115000"/>
              </a:lnSpc>
              <a:spcBef>
                <a:spcPts val="0"/>
              </a:spcBef>
              <a:spcAft>
                <a:spcPts val="1600"/>
              </a:spcAft>
              <a:buClr>
                <a:srgbClr val="000000"/>
              </a:buClr>
              <a:buSzPct val="100000"/>
            </a:pPr>
            <a:r>
              <a:rPr lang="en" sz="2600">
                <a:solidFill>
                  <a:srgbClr val="000000"/>
                </a:solidFill>
              </a:rPr>
              <a:t>Contamination</a:t>
            </a:r>
          </a:p>
          <a:p>
            <a:pPr marL="914400" marR="0" lvl="1" indent="-342900" algn="l" rtl="0">
              <a:lnSpc>
                <a:spcPct val="115000"/>
              </a:lnSpc>
              <a:spcBef>
                <a:spcPts val="0"/>
              </a:spcBef>
              <a:spcAft>
                <a:spcPts val="1600"/>
              </a:spcAft>
              <a:buClr>
                <a:srgbClr val="000000"/>
              </a:buClr>
              <a:buSzPct val="100000"/>
            </a:pPr>
            <a:r>
              <a:rPr lang="en" sz="1800">
                <a:solidFill>
                  <a:srgbClr val="000000"/>
                </a:solidFill>
              </a:rPr>
              <a:t>Equipment not clean</a:t>
            </a:r>
          </a:p>
          <a:p>
            <a:pPr marL="914400" marR="0" lvl="1" indent="-342900" algn="l" rtl="0">
              <a:lnSpc>
                <a:spcPct val="115000"/>
              </a:lnSpc>
              <a:spcBef>
                <a:spcPts val="0"/>
              </a:spcBef>
              <a:spcAft>
                <a:spcPts val="1600"/>
              </a:spcAft>
              <a:buClr>
                <a:srgbClr val="000000"/>
              </a:buClr>
              <a:buSzPct val="100000"/>
            </a:pPr>
            <a:r>
              <a:rPr lang="en" sz="1800">
                <a:solidFill>
                  <a:srgbClr val="000000"/>
                </a:solidFill>
              </a:rPr>
              <a:t>Not a sterile environment</a:t>
            </a:r>
          </a:p>
          <a:p>
            <a:pPr marL="457200" marR="0" lvl="0" indent="-393700" algn="l" rtl="0">
              <a:lnSpc>
                <a:spcPct val="115000"/>
              </a:lnSpc>
              <a:spcBef>
                <a:spcPts val="0"/>
              </a:spcBef>
              <a:spcAft>
                <a:spcPts val="1600"/>
              </a:spcAft>
              <a:buClr>
                <a:srgbClr val="000000"/>
              </a:buClr>
              <a:buSzPct val="100000"/>
            </a:pPr>
            <a:r>
              <a:rPr lang="en" sz="2600">
                <a:solidFill>
                  <a:srgbClr val="000000"/>
                </a:solidFill>
              </a:rPr>
              <a:t>Inconsistency</a:t>
            </a:r>
          </a:p>
          <a:p>
            <a:pPr marL="914400" marR="0" lvl="1" indent="-342900" algn="l" rtl="0">
              <a:lnSpc>
                <a:spcPct val="115000"/>
              </a:lnSpc>
              <a:spcBef>
                <a:spcPts val="0"/>
              </a:spcBef>
              <a:spcAft>
                <a:spcPts val="1600"/>
              </a:spcAft>
              <a:buClr>
                <a:srgbClr val="000000"/>
              </a:buClr>
              <a:buSzPct val="100000"/>
            </a:pPr>
            <a:r>
              <a:rPr lang="en" sz="1800">
                <a:solidFill>
                  <a:srgbClr val="000000"/>
                </a:solidFill>
              </a:rPr>
              <a:t>Refrigeration</a:t>
            </a:r>
          </a:p>
          <a:p>
            <a:pPr marL="914400" marR="0" lvl="1" indent="-342900" algn="l" rtl="0">
              <a:lnSpc>
                <a:spcPct val="115000"/>
              </a:lnSpc>
              <a:spcBef>
                <a:spcPts val="0"/>
              </a:spcBef>
              <a:spcAft>
                <a:spcPts val="1600"/>
              </a:spcAft>
              <a:buClr>
                <a:srgbClr val="000000"/>
              </a:buClr>
              <a:buSzPct val="100000"/>
            </a:pPr>
            <a:r>
              <a:rPr lang="en" sz="1800">
                <a:solidFill>
                  <a:srgbClr val="000000"/>
                </a:solidFill>
              </a:rPr>
              <a:t>Pipetting</a:t>
            </a:r>
          </a:p>
          <a:p>
            <a:pPr marL="914400" marR="0" lvl="1" indent="-342900" algn="l" rtl="0">
              <a:lnSpc>
                <a:spcPct val="115000"/>
              </a:lnSpc>
              <a:spcBef>
                <a:spcPts val="0"/>
              </a:spcBef>
              <a:spcAft>
                <a:spcPts val="1600"/>
              </a:spcAft>
              <a:buClr>
                <a:srgbClr val="000000"/>
              </a:buClr>
              <a:buSzPct val="100000"/>
            </a:pPr>
            <a:r>
              <a:rPr lang="en" sz="1800">
                <a:solidFill>
                  <a:srgbClr val="000000"/>
                </a:solidFill>
              </a:rPr>
              <a:t>Temperature/pH</a:t>
            </a:r>
          </a:p>
        </p:txBody>
      </p:sp>
      <p:sp>
        <p:nvSpPr>
          <p:cNvPr id="772" name="Shape 772"/>
          <p:cNvSpPr txBox="1">
            <a:spLocks noGrp="1"/>
          </p:cNvSpPr>
          <p:nvPr>
            <p:ph type="title"/>
          </p:nvPr>
        </p:nvSpPr>
        <p:spPr>
          <a:xfrm>
            <a:off x="311700" y="555600"/>
            <a:ext cx="5675999" cy="755699"/>
          </a:xfrm>
          <a:prstGeom prst="rect">
            <a:avLst/>
          </a:prstGeom>
        </p:spPr>
        <p:txBody>
          <a:bodyPr lIns="91425" tIns="91425" rIns="91425" bIns="91425" anchor="b" anchorCtr="0">
            <a:noAutofit/>
          </a:bodyPr>
          <a:lstStyle/>
          <a:p>
            <a:pPr lvl="0" rtl="0">
              <a:spcBef>
                <a:spcPts val="0"/>
              </a:spcBef>
              <a:buNone/>
            </a:pPr>
            <a:r>
              <a:rPr lang="en" sz="3600" b="1"/>
              <a:t>Sources of Error</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Shape 777"/>
          <p:cNvSpPr txBox="1">
            <a:spLocks noGrp="1"/>
          </p:cNvSpPr>
          <p:nvPr>
            <p:ph type="title"/>
          </p:nvPr>
        </p:nvSpPr>
        <p:spPr>
          <a:xfrm>
            <a:off x="490250" y="526350"/>
            <a:ext cx="6205500" cy="4090800"/>
          </a:xfrm>
          <a:prstGeom prst="rect">
            <a:avLst/>
          </a:prstGeom>
        </p:spPr>
        <p:txBody>
          <a:bodyPr lIns="91425" tIns="91425" rIns="91425" bIns="91425" anchor="ctr" anchorCtr="0">
            <a:noAutofit/>
          </a:bodyPr>
          <a:lstStyle/>
          <a:p>
            <a:pPr lvl="0" rtl="0">
              <a:spcBef>
                <a:spcPts val="0"/>
              </a:spcBef>
              <a:buNone/>
            </a:pPr>
            <a:r>
              <a:rPr lang="en"/>
              <a:t>Acknowledgements</a:t>
            </a:r>
          </a:p>
        </p:txBody>
      </p:sp>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Shape 782"/>
          <p:cNvSpPr txBox="1">
            <a:spLocks noGrp="1"/>
          </p:cNvSpPr>
          <p:nvPr>
            <p:ph type="title"/>
          </p:nvPr>
        </p:nvSpPr>
        <p:spPr>
          <a:xfrm>
            <a:off x="265500" y="1382350"/>
            <a:ext cx="4045199" cy="1333200"/>
          </a:xfrm>
          <a:prstGeom prst="rect">
            <a:avLst/>
          </a:prstGeom>
        </p:spPr>
        <p:txBody>
          <a:bodyPr lIns="91425" tIns="91425" rIns="91425" bIns="91425" anchor="b" anchorCtr="0">
            <a:noAutofit/>
          </a:bodyPr>
          <a:lstStyle/>
          <a:p>
            <a:pPr lvl="0" rtl="0">
              <a:spcBef>
                <a:spcPts val="0"/>
              </a:spcBef>
              <a:buNone/>
            </a:pPr>
            <a:r>
              <a:rPr lang="en"/>
              <a:t>References</a:t>
            </a:r>
          </a:p>
        </p:txBody>
      </p:sp>
      <p:sp>
        <p:nvSpPr>
          <p:cNvPr id="783" name="Shape 783"/>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marL="457200" lvl="0" indent="-317500" rtl="0">
              <a:spcBef>
                <a:spcPts val="0"/>
              </a:spcBef>
              <a:buClr>
                <a:srgbClr val="00FFFF"/>
              </a:buClr>
              <a:buSzPct val="100000"/>
            </a:pPr>
            <a:r>
              <a:rPr lang="en" sz="1400">
                <a:solidFill>
                  <a:srgbClr val="00FFFF"/>
                </a:solidFill>
              </a:rPr>
              <a:t>http://www.ncbi.nlm.nih.gov/pmc/articles/PMC3812649/</a:t>
            </a:r>
          </a:p>
          <a:p>
            <a:pPr marL="457200" lvl="0" indent="-317500" rtl="0">
              <a:spcBef>
                <a:spcPts val="0"/>
              </a:spcBef>
              <a:buClr>
                <a:srgbClr val="00FFFF"/>
              </a:buClr>
              <a:buSzPct val="100000"/>
            </a:pPr>
            <a:r>
              <a:rPr lang="en" sz="1400">
                <a:solidFill>
                  <a:srgbClr val="00FFFF"/>
                </a:solidFill>
              </a:rPr>
              <a:t>http://onlinelibrary.wiley.com/doi/10.1111/j.1469-8137.1931.tb07427.x/pdf</a:t>
            </a:r>
          </a:p>
          <a:p>
            <a:pPr marL="457200" lvl="0" indent="-317500" rtl="0">
              <a:spcBef>
                <a:spcPts val="0"/>
              </a:spcBef>
              <a:buClr>
                <a:srgbClr val="00FFFF"/>
              </a:buClr>
              <a:buSzPct val="100000"/>
            </a:pPr>
            <a:r>
              <a:rPr lang="en" sz="1400">
                <a:solidFill>
                  <a:srgbClr val="00FFFF"/>
                </a:solidFill>
              </a:rPr>
              <a:t>http://www.pnas.org/content/81/14/4343.full.pdf</a:t>
            </a:r>
          </a:p>
          <a:p>
            <a:pPr marL="457200" lvl="0" indent="-317500" rtl="0">
              <a:spcBef>
                <a:spcPts val="0"/>
              </a:spcBef>
              <a:buClr>
                <a:srgbClr val="00FFFF"/>
              </a:buClr>
              <a:buSzPct val="100000"/>
            </a:pPr>
            <a:r>
              <a:rPr lang="en" sz="1400">
                <a:solidFill>
                  <a:srgbClr val="00FFFF"/>
                </a:solidFill>
              </a:rPr>
              <a:t>http://dx.doi.org/10.1080/03758397.1955.10857289</a:t>
            </a:r>
          </a:p>
          <a:p>
            <a:pPr marL="457200" lvl="0" indent="-317500" rtl="0">
              <a:spcBef>
                <a:spcPts val="0"/>
              </a:spcBef>
              <a:buClr>
                <a:srgbClr val="00FFFF"/>
              </a:buClr>
              <a:buSzPct val="100000"/>
            </a:pPr>
            <a:r>
              <a:rPr lang="en" sz="1400" u="sng">
                <a:solidFill>
                  <a:srgbClr val="00FFFF"/>
                </a:solidFill>
                <a:hlinkClick r:id="rId3"/>
              </a:rPr>
              <a:t>https://wfs-biologysl2.wikispaces.com/file/view/Sample+Bio+Liver+Lab.pdf</a:t>
            </a:r>
          </a:p>
          <a:p>
            <a:pPr marL="457200" lvl="0" indent="-317500" rtl="0">
              <a:spcBef>
                <a:spcPts val="0"/>
              </a:spcBef>
              <a:buClr>
                <a:srgbClr val="00FFFF"/>
              </a:buClr>
              <a:buSzPct val="100000"/>
            </a:pPr>
            <a:r>
              <a:rPr lang="en" sz="1400">
                <a:solidFill>
                  <a:srgbClr val="00FFFF"/>
                </a:solidFill>
              </a:rPr>
              <a:t>Sigma-Aldrich paper about Bradford Reagent</a:t>
            </a:r>
          </a:p>
          <a:p>
            <a:pPr marL="457200" lvl="0" indent="-317500" rtl="0">
              <a:spcBef>
                <a:spcPts val="0"/>
              </a:spcBef>
              <a:buClr>
                <a:srgbClr val="00FFFF"/>
              </a:buClr>
              <a:buSzPct val="100000"/>
            </a:pPr>
            <a:r>
              <a:rPr lang="en" sz="1400" u="sng">
                <a:solidFill>
                  <a:srgbClr val="00FFFF"/>
                </a:solidFill>
                <a:hlinkClick r:id="rId4"/>
              </a:rPr>
              <a:t>http://www.ncbi.nlm.nih.gov/pubmed/26457670</a:t>
            </a:r>
            <a:r>
              <a:rPr lang="en" sz="1400">
                <a:solidFill>
                  <a:srgbClr val="00FFFF"/>
                </a:solidFill>
              </a:rPr>
              <a:t>  </a:t>
            </a:r>
          </a:p>
        </p:txBody>
      </p:sp>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Shape 788"/>
          <p:cNvSpPr txBox="1">
            <a:spLocks noGrp="1"/>
          </p:cNvSpPr>
          <p:nvPr>
            <p:ph type="title"/>
          </p:nvPr>
        </p:nvSpPr>
        <p:spPr>
          <a:xfrm>
            <a:off x="265500" y="1382350"/>
            <a:ext cx="4045199" cy="1333200"/>
          </a:xfrm>
          <a:prstGeom prst="rect">
            <a:avLst/>
          </a:prstGeom>
        </p:spPr>
        <p:txBody>
          <a:bodyPr lIns="91425" tIns="91425" rIns="91425" bIns="91425" anchor="b" anchorCtr="0">
            <a:noAutofit/>
          </a:bodyPr>
          <a:lstStyle/>
          <a:p>
            <a:pPr lvl="0" rtl="0">
              <a:spcBef>
                <a:spcPts val="0"/>
              </a:spcBef>
              <a:buNone/>
            </a:pPr>
            <a:r>
              <a:rPr lang="en"/>
              <a:t>References</a:t>
            </a:r>
          </a:p>
        </p:txBody>
      </p:sp>
      <p:sp>
        <p:nvSpPr>
          <p:cNvPr id="789" name="Shape 789"/>
          <p:cNvSpPr txBox="1">
            <a:spLocks noGrp="1"/>
          </p:cNvSpPr>
          <p:nvPr>
            <p:ph type="body" idx="2"/>
          </p:nvPr>
        </p:nvSpPr>
        <p:spPr>
          <a:xfrm>
            <a:off x="4939500" y="724200"/>
            <a:ext cx="3837000" cy="3695099"/>
          </a:xfrm>
          <a:prstGeom prst="rect">
            <a:avLst/>
          </a:prstGeom>
        </p:spPr>
        <p:txBody>
          <a:bodyPr lIns="91425" tIns="91425" rIns="91425" bIns="91425" anchor="ctr" anchorCtr="0">
            <a:noAutofit/>
          </a:bodyPr>
          <a:lstStyle/>
          <a:p>
            <a:pPr marL="457200" lvl="0" indent="-317500" rtl="0">
              <a:spcBef>
                <a:spcPts val="0"/>
              </a:spcBef>
              <a:buClr>
                <a:srgbClr val="00FFFF"/>
              </a:buClr>
              <a:buSzPct val="100000"/>
            </a:pPr>
            <a:r>
              <a:rPr lang="en" sz="1400" u="sng">
                <a:solidFill>
                  <a:srgbClr val="00FFFF"/>
                </a:solidFill>
                <a:hlinkClick r:id="rId3"/>
              </a:rPr>
              <a:t>https://theeugenehughesblog.files.wordpress.com/2012/09/fotolia_test-tube.jpeg</a:t>
            </a:r>
          </a:p>
          <a:p>
            <a:pPr marL="457200" lvl="0" indent="-317500" rtl="0">
              <a:spcBef>
                <a:spcPts val="0"/>
              </a:spcBef>
              <a:buClr>
                <a:srgbClr val="00FFFF"/>
              </a:buClr>
              <a:buSzPct val="100000"/>
            </a:pPr>
            <a:r>
              <a:rPr lang="en" sz="1400" u="sng">
                <a:solidFill>
                  <a:srgbClr val="00FFFF"/>
                </a:solidFill>
                <a:hlinkClick r:id="rId4"/>
              </a:rPr>
              <a:t>http://www.sigmaaldrich.com/catalog/product/sigma/t8787?lang=en&amp;region=US</a:t>
            </a:r>
          </a:p>
          <a:p>
            <a:pPr marL="457200" lvl="0" indent="-317500" rtl="0">
              <a:spcBef>
                <a:spcPts val="0"/>
              </a:spcBef>
              <a:buClr>
                <a:srgbClr val="00FFFF"/>
              </a:buClr>
              <a:buSzPct val="100000"/>
            </a:pPr>
            <a:r>
              <a:rPr lang="en" sz="1400">
                <a:solidFill>
                  <a:srgbClr val="00FFFF"/>
                </a:solidFill>
              </a:rPr>
              <a:t>http://www.sciencedirect.com/science/article/pii/S0014579300021979</a:t>
            </a:r>
          </a:p>
          <a:p>
            <a:pPr marL="457200" lvl="0" indent="-317500" rtl="0">
              <a:spcBef>
                <a:spcPts val="0"/>
              </a:spcBef>
              <a:buClr>
                <a:srgbClr val="00FFFF"/>
              </a:buClr>
              <a:buSzPct val="100000"/>
            </a:pPr>
            <a:r>
              <a:rPr lang="en" sz="1400">
                <a:solidFill>
                  <a:srgbClr val="00FFFF"/>
                </a:solidFill>
              </a:rPr>
              <a:t>http://katalase.blogspot.com/</a:t>
            </a:r>
          </a:p>
          <a:p>
            <a:pPr marL="457200" lvl="0" indent="-317500" rtl="0">
              <a:spcBef>
                <a:spcPts val="0"/>
              </a:spcBef>
              <a:buClr>
                <a:srgbClr val="00FFFF"/>
              </a:buClr>
              <a:buSzPct val="100000"/>
            </a:pPr>
            <a:r>
              <a:rPr lang="en" sz="1400">
                <a:solidFill>
                  <a:srgbClr val="00FFFF"/>
                </a:solidFill>
              </a:rPr>
              <a:t>http://gutenberg.us/articles/catalase</a:t>
            </a:r>
          </a:p>
          <a:p>
            <a:pPr marL="457200" lvl="0" indent="-317500" rtl="0">
              <a:spcBef>
                <a:spcPts val="0"/>
              </a:spcBef>
              <a:buClr>
                <a:srgbClr val="00FFFF"/>
              </a:buClr>
              <a:buSzPct val="100000"/>
            </a:pPr>
            <a:r>
              <a:rPr lang="en" sz="1400">
                <a:solidFill>
                  <a:srgbClr val="00FFFF"/>
                </a:solidFill>
              </a:rPr>
              <a:t>http://www.worthington-biochem.com/ctl/default.html</a:t>
            </a:r>
          </a:p>
          <a:p>
            <a:pPr marL="457200" lvl="0" indent="-317500" rtl="0">
              <a:spcBef>
                <a:spcPts val="0"/>
              </a:spcBef>
              <a:buClr>
                <a:srgbClr val="00FFFF"/>
              </a:buClr>
              <a:buSzPct val="100000"/>
            </a:pPr>
            <a:r>
              <a:rPr lang="en" sz="1400">
                <a:solidFill>
                  <a:srgbClr val="00FFFF"/>
                </a:solidFill>
              </a:rPr>
              <a:t>http://earth.callutheran.edu/Academic_Programs/Departments/BioDev/omm/catalase/frames/cattx.htm</a:t>
            </a:r>
          </a:p>
        </p:txBody>
      </p:sp>
    </p:spTree>
  </p:cSld>
  <p:clrMapOvr>
    <a:masterClrMapping/>
  </p:clrMapOvr>
  <p:transition spd="slow">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Shape 794"/>
          <p:cNvSpPr txBox="1">
            <a:spLocks noGrp="1"/>
          </p:cNvSpPr>
          <p:nvPr>
            <p:ph type="title"/>
          </p:nvPr>
        </p:nvSpPr>
        <p:spPr>
          <a:xfrm>
            <a:off x="265500" y="1382350"/>
            <a:ext cx="4045199" cy="1333200"/>
          </a:xfrm>
          <a:prstGeom prst="rect">
            <a:avLst/>
          </a:prstGeom>
        </p:spPr>
        <p:txBody>
          <a:bodyPr lIns="91425" tIns="91425" rIns="91425" bIns="91425" anchor="b" anchorCtr="0">
            <a:noAutofit/>
          </a:bodyPr>
          <a:lstStyle/>
          <a:p>
            <a:pPr lvl="0" rtl="0">
              <a:spcBef>
                <a:spcPts val="0"/>
              </a:spcBef>
              <a:buNone/>
            </a:pPr>
            <a:r>
              <a:rPr lang="en"/>
              <a:t>References</a:t>
            </a:r>
          </a:p>
        </p:txBody>
      </p:sp>
      <p:sp>
        <p:nvSpPr>
          <p:cNvPr id="795" name="Shape 795"/>
          <p:cNvSpPr txBox="1">
            <a:spLocks noGrp="1"/>
          </p:cNvSpPr>
          <p:nvPr>
            <p:ph type="body" idx="2"/>
          </p:nvPr>
        </p:nvSpPr>
        <p:spPr>
          <a:xfrm>
            <a:off x="4939500" y="724200"/>
            <a:ext cx="3837000" cy="3695099"/>
          </a:xfrm>
          <a:prstGeom prst="rect">
            <a:avLst/>
          </a:prstGeom>
          <a:solidFill>
            <a:srgbClr val="000000"/>
          </a:solidFill>
        </p:spPr>
        <p:txBody>
          <a:bodyPr lIns="91425" tIns="91425" rIns="91425" bIns="91425" anchor="ctr" anchorCtr="0">
            <a:noAutofit/>
          </a:bodyPr>
          <a:lstStyle/>
          <a:p>
            <a:pPr marL="457200" lvl="0" indent="-317500" rtl="0">
              <a:spcBef>
                <a:spcPts val="0"/>
              </a:spcBef>
              <a:buClr>
                <a:srgbClr val="00FFFF"/>
              </a:buClr>
              <a:buSzPct val="100000"/>
            </a:pPr>
            <a:r>
              <a:rPr lang="en" sz="1400" u="sng">
                <a:solidFill>
                  <a:srgbClr val="00FFFF"/>
                </a:solidFill>
                <a:hlinkClick r:id="rId3"/>
              </a:rPr>
              <a:t>http://www.madsci.org/posts/archives/2000-06/961627236.Bc.r.html</a:t>
            </a:r>
            <a:r>
              <a:rPr lang="en" sz="1400">
                <a:solidFill>
                  <a:srgbClr val="00FFFF"/>
                </a:solidFill>
              </a:rPr>
              <a:t> </a:t>
            </a:r>
          </a:p>
          <a:p>
            <a:pPr marL="457200" lvl="0" indent="-317500" rtl="0">
              <a:spcBef>
                <a:spcPts val="0"/>
              </a:spcBef>
              <a:buClr>
                <a:srgbClr val="00FFFF"/>
              </a:buClr>
              <a:buSzPct val="100000"/>
            </a:pPr>
            <a:r>
              <a:rPr lang="en" sz="1400" u="sng">
                <a:solidFill>
                  <a:srgbClr val="00FFFF"/>
                </a:solidFill>
                <a:hlinkClick r:id="rId4"/>
              </a:rPr>
              <a:t>http://jhc.sagepub.com/content/48/5/585.full.pdf</a:t>
            </a:r>
            <a:r>
              <a:rPr lang="en" sz="1400">
                <a:solidFill>
                  <a:srgbClr val="00FFFF"/>
                </a:solidFill>
              </a:rPr>
              <a:t> </a:t>
            </a:r>
          </a:p>
          <a:p>
            <a:pPr marL="457200" lvl="0" indent="-317500" rtl="0">
              <a:spcBef>
                <a:spcPts val="0"/>
              </a:spcBef>
              <a:buClr>
                <a:srgbClr val="00FFFF"/>
              </a:buClr>
              <a:buSzPct val="100000"/>
            </a:pPr>
            <a:r>
              <a:rPr lang="en" sz="1400" u="sng">
                <a:solidFill>
                  <a:srgbClr val="00FFFF"/>
                </a:solidFill>
                <a:hlinkClick r:id="rId5"/>
              </a:rPr>
              <a:t>http://www.biology-online.org/biology-forum/about6308.html</a:t>
            </a:r>
          </a:p>
          <a:p>
            <a:pPr marL="457200" lvl="0" indent="-317500" rtl="0">
              <a:spcBef>
                <a:spcPts val="0"/>
              </a:spcBef>
              <a:buClr>
                <a:srgbClr val="00FFFF"/>
              </a:buClr>
              <a:buSzPct val="100000"/>
            </a:pPr>
            <a:r>
              <a:rPr lang="en" sz="1400" u="sng">
                <a:solidFill>
                  <a:srgbClr val="00FFFF"/>
                </a:solidFill>
                <a:hlinkClick r:id="rId6"/>
              </a:rPr>
              <a:t>http://www.berkeleywellness.com/healthy-eating/nutrition/slideshow/fruit-vegetable-peel-perks</a:t>
            </a:r>
            <a:r>
              <a:rPr lang="en" sz="1400">
                <a:solidFill>
                  <a:srgbClr val="00FFFF"/>
                </a:solidFill>
              </a:rPr>
              <a:t> </a:t>
            </a:r>
          </a:p>
          <a:p>
            <a:pPr marL="457200" lvl="0" indent="-317500" rtl="0">
              <a:spcBef>
                <a:spcPts val="0"/>
              </a:spcBef>
              <a:buClr>
                <a:srgbClr val="00FFFF"/>
              </a:buClr>
              <a:buSzPct val="100000"/>
            </a:pPr>
            <a:r>
              <a:rPr lang="en" sz="1400" u="sng">
                <a:solidFill>
                  <a:srgbClr val="00FFFF"/>
                </a:solidFill>
                <a:hlinkClick r:id="rId7"/>
              </a:rPr>
              <a:t>http://undergroundhealthreporter.com/vegetables-for-cancer-beetroot/#axzz3ymwMDSbb</a:t>
            </a:r>
            <a:r>
              <a:rPr lang="en" sz="1400" u="sng">
                <a:solidFill>
                  <a:srgbClr val="00FFFF"/>
                </a:solidFill>
              </a:rPr>
              <a:t>erepository.cu.edu.eg/index.php/MJCU/article/view/1109/1083 </a:t>
            </a:r>
          </a:p>
          <a:p>
            <a:pPr lvl="0" rtl="0">
              <a:spcBef>
                <a:spcPts val="0"/>
              </a:spcBef>
              <a:buNone/>
            </a:pPr>
            <a:endParaRPr sz="1400">
              <a:solidFill>
                <a:srgbClr val="00FFFF"/>
              </a:solidFill>
              <a:highlight>
                <a:srgbClr val="FFFFFF"/>
              </a:highlight>
              <a:latin typeface="Arial"/>
              <a:ea typeface="Arial"/>
              <a:cs typeface="Arial"/>
              <a:sym typeface="Arial"/>
            </a:endParaRPr>
          </a:p>
        </p:txBody>
      </p:sp>
    </p:spTree>
  </p:cSld>
  <p:clrMapOvr>
    <a:masterClrMapping/>
  </p:clrMapOvr>
  <p:transition spd="slow">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Shape 800"/>
          <p:cNvSpPr txBox="1">
            <a:spLocks noGrp="1"/>
          </p:cNvSpPr>
          <p:nvPr>
            <p:ph type="title"/>
          </p:nvPr>
        </p:nvSpPr>
        <p:spPr>
          <a:xfrm>
            <a:off x="490250" y="526350"/>
            <a:ext cx="6205500" cy="4090800"/>
          </a:xfrm>
          <a:prstGeom prst="rect">
            <a:avLst/>
          </a:prstGeom>
        </p:spPr>
        <p:txBody>
          <a:bodyPr lIns="91425" tIns="91425" rIns="91425" bIns="91425" anchor="ctr" anchorCtr="0">
            <a:noAutofit/>
          </a:bodyPr>
          <a:lstStyle/>
          <a:p>
            <a:pPr lvl="0" rtl="0">
              <a:spcBef>
                <a:spcPts val="0"/>
              </a:spcBef>
              <a:buNone/>
            </a:pPr>
            <a:r>
              <a:rPr lang="en"/>
              <a:t>Questions?</a:t>
            </a:r>
          </a:p>
        </p:txBody>
      </p:sp>
    </p:spTree>
  </p:cSld>
  <p:clrMapOvr>
    <a:masterClrMapping/>
  </p:clrMapOvr>
  <p:transition spd="slow">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graphicFrame>
        <p:nvGraphicFramePr>
          <p:cNvPr id="805" name="Shape 805"/>
          <p:cNvGraphicFramePr/>
          <p:nvPr/>
        </p:nvGraphicFramePr>
        <p:xfrm>
          <a:off x="370200" y="1200825"/>
          <a:ext cx="3000000" cy="3000000"/>
        </p:xfrm>
        <a:graphic>
          <a:graphicData uri="http://schemas.openxmlformats.org/drawingml/2006/table">
            <a:tbl>
              <a:tblPr>
                <a:noFill/>
                <a:tableStyleId>{321B418C-1D03-4CFE-99EB-804BEEABAC50}</a:tableStyleId>
              </a:tblPr>
              <a:tblGrid>
                <a:gridCol w="1222600"/>
                <a:gridCol w="879525"/>
                <a:gridCol w="980625"/>
                <a:gridCol w="895125"/>
                <a:gridCol w="938575"/>
                <a:gridCol w="852425"/>
                <a:gridCol w="1283550"/>
                <a:gridCol w="1495575"/>
              </a:tblGrid>
              <a:tr h="1228675">
                <a:tc>
                  <a:txBody>
                    <a:bodyPr/>
                    <a:lstStyle/>
                    <a:p>
                      <a:pPr lvl="0" algn="l" rtl="0">
                        <a:spcBef>
                          <a:spcPts val="0"/>
                        </a:spcBef>
                        <a:buNone/>
                      </a:pPr>
                      <a:endParaRPr sz="2400" b="1">
                        <a:latin typeface="Old Standard TT"/>
                        <a:ea typeface="Old Standard TT"/>
                        <a:cs typeface="Old Standard TT"/>
                        <a:sym typeface="Old Standard TT"/>
                      </a:endParaRPr>
                    </a:p>
                    <a:p>
                      <a:pPr lvl="0" algn="l" rtl="0">
                        <a:spcBef>
                          <a:spcPts val="0"/>
                        </a:spcBef>
                        <a:buNone/>
                      </a:pPr>
                      <a:r>
                        <a:rPr lang="en" sz="2400" b="1">
                          <a:latin typeface="Old Standard TT"/>
                          <a:ea typeface="Old Standard TT"/>
                          <a:cs typeface="Old Standard TT"/>
                          <a:sym typeface="Old Standard TT"/>
                        </a:rPr>
                        <a:t> Tissue</a:t>
                      </a:r>
                    </a:p>
                  </a:txBody>
                  <a:tcPr marL="91425" marR="91425" marT="91425" marB="91425">
                    <a:lnL w="9525" cap="flat" cmpd="sng">
                      <a:solidFill>
                        <a:srgbClr val="073763"/>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b="1">
                          <a:latin typeface="Old Standard TT"/>
                          <a:ea typeface="Old Standard TT"/>
                          <a:cs typeface="Old Standard TT"/>
                          <a:sym typeface="Old Standard TT"/>
                        </a:rPr>
                        <a:t>Average Volume</a:t>
                      </a:r>
                    </a:p>
                    <a:p>
                      <a:pPr lvl="0" algn="ctr" rtl="0">
                        <a:spcBef>
                          <a:spcPts val="0"/>
                        </a:spcBef>
                        <a:buNone/>
                      </a:pPr>
                      <a:r>
                        <a:rPr lang="en">
                          <a:latin typeface="Old Standard TT"/>
                          <a:ea typeface="Old Standard TT"/>
                          <a:cs typeface="Old Standard TT"/>
                          <a:sym typeface="Old Standard TT"/>
                        </a:rPr>
                        <a:t>(mL)</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Protein in Extract</a:t>
                      </a:r>
                    </a:p>
                    <a:p>
                      <a:pPr lvl="0" algn="ctr" rtl="0">
                        <a:spcBef>
                          <a:spcPts val="0"/>
                        </a:spcBef>
                        <a:buNone/>
                      </a:pPr>
                      <a:r>
                        <a:rPr lang="en">
                          <a:latin typeface="Old Standard TT"/>
                          <a:ea typeface="Old Standard TT"/>
                          <a:cs typeface="Old Standard TT"/>
                          <a:sym typeface="Old Standard TT"/>
                        </a:rPr>
                        <a:t>(mg)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Average Activity</a:t>
                      </a:r>
                    </a:p>
                    <a:p>
                      <a:pPr lvl="0" algn="ctr" rtl="0">
                        <a:spcBef>
                          <a:spcPts val="0"/>
                        </a:spcBef>
                        <a:buNone/>
                      </a:pPr>
                      <a:r>
                        <a:rPr lang="en">
                          <a:latin typeface="Old Standard TT"/>
                          <a:ea typeface="Old Standard TT"/>
                          <a:cs typeface="Old Standard TT"/>
                          <a:sym typeface="Old Standard TT"/>
                        </a:rPr>
                        <a:t>(units)</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 Activity</a:t>
                      </a:r>
                    </a:p>
                    <a:p>
                      <a:pPr lvl="0" algn="ctr" rtl="0">
                        <a:spcBef>
                          <a:spcPts val="0"/>
                        </a:spcBef>
                        <a:buNone/>
                      </a:pPr>
                      <a:r>
                        <a:rPr lang="en">
                          <a:latin typeface="Old Standard TT"/>
                          <a:ea typeface="Old Standard TT"/>
                          <a:cs typeface="Old Standard TT"/>
                          <a:sym typeface="Old Standard TT"/>
                        </a:rPr>
                        <a:t>(units*</a:t>
                      </a:r>
                    </a:p>
                    <a:p>
                      <a:pPr lvl="0" algn="ctr" rtl="0">
                        <a:spcBef>
                          <a:spcPts val="0"/>
                        </a:spcBef>
                        <a:buNone/>
                      </a:pPr>
                      <a:r>
                        <a:rPr lang="en">
                          <a:latin typeface="Old Standard TT"/>
                          <a:ea typeface="Old Standard TT"/>
                          <a:cs typeface="Old Standard TT"/>
                          <a:sym typeface="Old Standard TT"/>
                        </a:rPr>
                        <a:t>mL)</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Specific Activity</a:t>
                      </a:r>
                    </a:p>
                    <a:p>
                      <a:pPr lvl="0" algn="ctr" rtl="0">
                        <a:spcBef>
                          <a:spcPts val="0"/>
                        </a:spcBef>
                        <a:buNone/>
                      </a:pPr>
                      <a:r>
                        <a:rPr lang="en">
                          <a:latin typeface="Old Standard TT"/>
                          <a:ea typeface="Old Standard TT"/>
                          <a:cs typeface="Old Standard TT"/>
                          <a:sym typeface="Old Standard TT"/>
                        </a:rPr>
                        <a:t>(units/ 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 Activity/</a:t>
                      </a:r>
                    </a:p>
                    <a:p>
                      <a:pPr lvl="0" algn="ctr" rtl="0">
                        <a:spcBef>
                          <a:spcPts val="0"/>
                        </a:spcBef>
                        <a:buNone/>
                      </a:pPr>
                      <a:r>
                        <a:rPr lang="en" b="1">
                          <a:latin typeface="Old Standard TT"/>
                          <a:ea typeface="Old Standard TT"/>
                          <a:cs typeface="Old Standard TT"/>
                          <a:sym typeface="Old Standard TT"/>
                        </a:rPr>
                        <a:t>Total Protein</a:t>
                      </a:r>
                    </a:p>
                    <a:p>
                      <a:pPr lvl="0" algn="ctr" rtl="0">
                        <a:spcBef>
                          <a:spcPts val="0"/>
                        </a:spcBef>
                        <a:buNone/>
                      </a:pPr>
                      <a:r>
                        <a:rPr lang="en">
                          <a:latin typeface="Old Standard TT"/>
                          <a:ea typeface="Old Standard TT"/>
                          <a:cs typeface="Old Standard TT"/>
                          <a:sym typeface="Old Standard TT"/>
                        </a:rPr>
                        <a:t>(units*mL/</a:t>
                      </a:r>
                    </a:p>
                    <a:p>
                      <a:pPr lvl="0" algn="ctr" rtl="0">
                        <a:spcBef>
                          <a:spcPts val="0"/>
                        </a:spcBef>
                        <a:buNone/>
                      </a:pPr>
                      <a:r>
                        <a:rPr lang="en">
                          <a:latin typeface="Old Standard TT"/>
                          <a:ea typeface="Old Standard TT"/>
                          <a:cs typeface="Old Standard TT"/>
                          <a:sym typeface="Old Standard TT"/>
                        </a:rPr>
                        <a:t>mg)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c>
                  <a:txBody>
                    <a:bodyPr/>
                    <a:lstStyle/>
                    <a:p>
                      <a:pPr lvl="0" algn="ctr" rtl="0">
                        <a:spcBef>
                          <a:spcPts val="0"/>
                        </a:spcBef>
                        <a:buNone/>
                      </a:pPr>
                      <a:r>
                        <a:rPr lang="en" b="1">
                          <a:latin typeface="Old Standard TT"/>
                          <a:ea typeface="Old Standard TT"/>
                          <a:cs typeface="Old Standard TT"/>
                          <a:sym typeface="Old Standard TT"/>
                        </a:rPr>
                        <a:t>Total</a:t>
                      </a:r>
                      <a:r>
                        <a:rPr lang="en" sz="600" b="1">
                          <a:latin typeface="Old Standard TT"/>
                          <a:ea typeface="Old Standard TT"/>
                          <a:cs typeface="Old Standard TT"/>
                          <a:sym typeface="Old Standard TT"/>
                        </a:rPr>
                        <a:t> </a:t>
                      </a:r>
                      <a:r>
                        <a:rPr lang="en" b="1">
                          <a:latin typeface="Old Standard TT"/>
                          <a:ea typeface="Old Standard TT"/>
                          <a:cs typeface="Old Standard TT"/>
                          <a:sym typeface="Old Standard TT"/>
                        </a:rPr>
                        <a:t>Activity/ Wet mass tissue</a:t>
                      </a:r>
                    </a:p>
                    <a:p>
                      <a:pPr lvl="0" algn="ctr" rtl="0">
                        <a:spcBef>
                          <a:spcPts val="0"/>
                        </a:spcBef>
                        <a:buNone/>
                      </a:pPr>
                      <a:r>
                        <a:rPr lang="en">
                          <a:latin typeface="Old Standard TT"/>
                          <a:ea typeface="Old Standard TT"/>
                          <a:cs typeface="Old Standard TT"/>
                          <a:sym typeface="Old Standard TT"/>
                        </a:rPr>
                        <a:t>(units*mL/g)</a:t>
                      </a:r>
                    </a:p>
                  </a:txBody>
                  <a:tcPr marL="91425" marR="91425" marT="91425" marB="91425">
                    <a:lnL w="9525" cap="flat" cmpd="sng">
                      <a:solidFill>
                        <a:srgbClr val="666666"/>
                      </a:solidFill>
                      <a:prstDash val="solid"/>
                      <a:round/>
                      <a:headEnd type="none" w="med" len="med"/>
                      <a:tailEnd type="none" w="med" len="med"/>
                    </a:lnL>
                    <a:lnR w="9525" cap="flat" cmpd="sng">
                      <a:solidFill>
                        <a:srgbClr val="666666"/>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666666"/>
                      </a:solidFill>
                      <a:prstDash val="solid"/>
                      <a:round/>
                      <a:headEnd type="none" w="med" len="med"/>
                      <a:tailEnd type="none" w="med" len="med"/>
                    </a:lnB>
                    <a:solidFill>
                      <a:schemeClr val="accent4"/>
                    </a:solidFill>
                  </a:tcPr>
                </a:tc>
              </a:tr>
              <a:tr h="427600">
                <a:tc>
                  <a:txBody>
                    <a:bodyPr/>
                    <a:lstStyle/>
                    <a:p>
                      <a:pPr lvl="0" rtl="0">
                        <a:spcBef>
                          <a:spcPts val="0"/>
                        </a:spcBef>
                        <a:buNone/>
                      </a:pPr>
                      <a:r>
                        <a:rPr lang="en" b="1">
                          <a:latin typeface="Old Standard TT"/>
                          <a:ea typeface="Old Standard TT"/>
                          <a:cs typeface="Old Standard TT"/>
                          <a:sym typeface="Old Standard TT"/>
                        </a:rPr>
                        <a:t>Chicken Liver</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10.22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4494.76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22473.8</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439.80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2199.00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18728.17</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666666"/>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Calf Liver</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7.39</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2779.53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13897.6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376.12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1880.60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12634.23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Beetroot Skin</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Clr>
                          <a:schemeClr val="dk1"/>
                        </a:buClr>
                        <a:buSzPct val="78571"/>
                        <a:buFont typeface="Arial"/>
                        <a:buNone/>
                      </a:pPr>
                      <a:r>
                        <a:rPr lang="en">
                          <a:latin typeface="Old Standard TT"/>
                          <a:ea typeface="Old Standard TT"/>
                          <a:cs typeface="Old Standard TT"/>
                          <a:sym typeface="Old Standard TT"/>
                        </a:rPr>
                        <a:t>9.75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2538.12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12690.6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260.32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1301.60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10575.50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Beetroot</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18.88</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2337.72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11688.6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123.82</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619.10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9740.50</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r h="391775">
                <a:tc>
                  <a:txBody>
                    <a:bodyPr/>
                    <a:lstStyle/>
                    <a:p>
                      <a:pPr lvl="0" rtl="0">
                        <a:spcBef>
                          <a:spcPts val="0"/>
                        </a:spcBef>
                        <a:buNone/>
                      </a:pPr>
                      <a:r>
                        <a:rPr lang="en" b="1">
                          <a:latin typeface="Old Standard TT"/>
                          <a:ea typeface="Old Standard TT"/>
                          <a:cs typeface="Old Standard TT"/>
                          <a:sym typeface="Old Standard TT"/>
                        </a:rPr>
                        <a:t>Beef Heart</a:t>
                      </a:r>
                    </a:p>
                  </a:txBody>
                  <a:tcPr marL="91425" marR="91425" marT="91425" marB="91425">
                    <a:lnL w="9525" cap="flat" cmpd="sng">
                      <a:solidFill>
                        <a:srgbClr val="073763"/>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073763"/>
                      </a:solidFill>
                      <a:prstDash val="solid"/>
                      <a:round/>
                      <a:headEnd type="none" w="med" len="med"/>
                      <a:tailEnd type="none" w="med" len="med"/>
                    </a:lnT>
                    <a:lnB w="9525" cap="flat" cmpd="sng">
                      <a:solidFill>
                        <a:srgbClr val="073763"/>
                      </a:solidFill>
                      <a:prstDash val="solid"/>
                      <a:round/>
                      <a:headEnd type="none" w="med" len="med"/>
                      <a:tailEnd type="none" w="med" len="med"/>
                    </a:lnB>
                    <a:solidFill>
                      <a:schemeClr val="lt2"/>
                    </a:solidFill>
                  </a:tcPr>
                </a:tc>
                <a:tc>
                  <a:txBody>
                    <a:bodyPr/>
                    <a:lstStyle/>
                    <a:p>
                      <a:pPr lvl="0" algn="ctr" rtl="0">
                        <a:spcBef>
                          <a:spcPts val="0"/>
                        </a:spcBef>
                        <a:buNone/>
                      </a:pPr>
                      <a:r>
                        <a:rPr lang="en">
                          <a:latin typeface="Old Standard TT"/>
                          <a:ea typeface="Old Standard TT"/>
                          <a:cs typeface="Old Standard TT"/>
                          <a:sym typeface="Old Standard TT"/>
                        </a:rPr>
                        <a:t>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19.63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2235.66</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11178.3</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113.89</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569.45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c>
                  <a:txBody>
                    <a:bodyPr/>
                    <a:lstStyle/>
                    <a:p>
                      <a:pPr lvl="0" algn="ctr" rtl="0">
                        <a:spcBef>
                          <a:spcPts val="0"/>
                        </a:spcBef>
                        <a:buNone/>
                      </a:pPr>
                      <a:r>
                        <a:rPr lang="en">
                          <a:latin typeface="Old Standard TT"/>
                          <a:ea typeface="Old Standard TT"/>
                          <a:cs typeface="Old Standard TT"/>
                          <a:sym typeface="Old Standard TT"/>
                        </a:rPr>
                        <a:t>9315.25</a:t>
                      </a:r>
                    </a:p>
                  </a:txBody>
                  <a:tcPr marL="91425" marR="91425" marT="91425" marB="91425">
                    <a:lnL w="9525" cap="flat" cmpd="sng">
                      <a:solidFill>
                        <a:srgbClr val="CCCCCC"/>
                      </a:solidFill>
                      <a:prstDash val="solid"/>
                      <a:round/>
                      <a:headEnd type="none" w="med" len="med"/>
                      <a:tailEnd type="none" w="med" len="med"/>
                    </a:lnL>
                    <a:lnR w="9525" cap="flat" cmpd="sng">
                      <a:solidFill>
                        <a:srgbClr val="CCCCCC"/>
                      </a:solidFill>
                      <a:prstDash val="solid"/>
                      <a:round/>
                      <a:headEnd type="none" w="med" len="med"/>
                      <a:tailEnd type="none" w="med" len="med"/>
                    </a:lnR>
                    <a:lnT w="9525" cap="flat" cmpd="sng">
                      <a:solidFill>
                        <a:srgbClr val="CCCCCC"/>
                      </a:solidFill>
                      <a:prstDash val="solid"/>
                      <a:round/>
                      <a:headEnd type="none" w="med" len="med"/>
                      <a:tailEnd type="none" w="med" len="med"/>
                    </a:lnT>
                    <a:lnB w="9525" cap="flat" cmpd="sng">
                      <a:solidFill>
                        <a:srgbClr val="CCCCCC"/>
                      </a:solidFill>
                      <a:prstDash val="solid"/>
                      <a:round/>
                      <a:headEnd type="none" w="med" len="med"/>
                      <a:tailEnd type="none" w="med" len="med"/>
                    </a:lnB>
                  </a:tcPr>
                </a:tc>
              </a:tr>
            </a:tbl>
          </a:graphicData>
        </a:graphic>
      </p:graphicFrame>
      <p:sp>
        <p:nvSpPr>
          <p:cNvPr id="806" name="Shape 806"/>
          <p:cNvSpPr txBox="1">
            <a:spLocks noGrp="1"/>
          </p:cNvSpPr>
          <p:nvPr>
            <p:ph type="title"/>
          </p:nvPr>
        </p:nvSpPr>
        <p:spPr>
          <a:xfrm>
            <a:off x="1087475" y="272700"/>
            <a:ext cx="7381200" cy="596399"/>
          </a:xfrm>
          <a:prstGeom prst="rect">
            <a:avLst/>
          </a:prstGeom>
        </p:spPr>
        <p:txBody>
          <a:bodyPr lIns="91425" tIns="91425" rIns="91425" bIns="91425" anchor="t" anchorCtr="0">
            <a:noAutofit/>
          </a:bodyPr>
          <a:lstStyle/>
          <a:p>
            <a:pPr lvl="0" algn="ctr" rtl="0">
              <a:spcBef>
                <a:spcPts val="0"/>
              </a:spcBef>
              <a:buNone/>
            </a:pPr>
            <a:r>
              <a:rPr lang="en" sz="3600" b="1"/>
              <a:t>Data Collections</a:t>
            </a:r>
          </a:p>
        </p:txBody>
      </p:sp>
    </p:spTree>
  </p:cSld>
  <p:clrMapOvr>
    <a:masterClrMapping/>
  </p:clrMapOvr>
  <p:transition spd="slow">
    <p:cu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Shape 811"/>
          <p:cNvSpPr txBox="1">
            <a:spLocks noGrp="1"/>
          </p:cNvSpPr>
          <p:nvPr>
            <p:ph type="title"/>
          </p:nvPr>
        </p:nvSpPr>
        <p:spPr>
          <a:xfrm>
            <a:off x="512700" y="1893300"/>
            <a:ext cx="8118599" cy="1522800"/>
          </a:xfrm>
          <a:prstGeom prst="rect">
            <a:avLst/>
          </a:prstGeom>
        </p:spPr>
        <p:txBody>
          <a:bodyPr lIns="91425" tIns="91425" rIns="91425" bIns="91425" anchor="b" anchorCtr="0">
            <a:noAutofit/>
          </a:bodyPr>
          <a:lstStyle/>
          <a:p>
            <a:pPr lvl="0">
              <a:spcBef>
                <a:spcPts val="0"/>
              </a:spcBef>
              <a:buNone/>
            </a:pPr>
            <a:r>
              <a:rPr lang="en"/>
              <a:t>Happy Birthday Afra!</a:t>
            </a:r>
          </a:p>
        </p:txBody>
      </p:sp>
    </p:spTree>
  </p:cSld>
  <p:clrMapOvr>
    <a:masterClrMapping/>
  </p:clrMapOvr>
  <p:transition spd="slow">
    <p:cut/>
  </p:transition>
</p:sld>
</file>

<file path=ppt/theme/theme1.xml><?xml version="1.0" encoding="utf-8"?>
<a:theme xmlns:a="http://schemas.openxmlformats.org/drawingml/2006/main"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3064</Words>
  <Application>Microsoft Office PowerPoint</Application>
  <PresentationFormat>On-screen Show (16:9)</PresentationFormat>
  <Paragraphs>780</Paragraphs>
  <Slides>64</Slides>
  <Notes>64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Verdana</vt:lpstr>
      <vt:lpstr>Arial</vt:lpstr>
      <vt:lpstr>Old Standard TT</vt:lpstr>
      <vt:lpstr>paperback</vt:lpstr>
      <vt:lpstr>Determination of Catalase Activity and its Inhibition by Triton X-100</vt:lpstr>
      <vt:lpstr>Two parts to the experiment</vt:lpstr>
      <vt:lpstr>Determining Catalase Activity in 5 tissue samples</vt:lpstr>
      <vt:lpstr>Using Triton X-100 as an inhibitor</vt:lpstr>
      <vt:lpstr>Introduction</vt:lpstr>
      <vt:lpstr>Discovery of Catalase</vt:lpstr>
      <vt:lpstr>Experimentation with Catalase</vt:lpstr>
      <vt:lpstr>Experimentation with Catalase</vt:lpstr>
      <vt:lpstr>Catalase Function</vt:lpstr>
      <vt:lpstr>Catalase Function (cont.)</vt:lpstr>
      <vt:lpstr>Size (Molar Mass)</vt:lpstr>
      <vt:lpstr>Catalase Primary Structure</vt:lpstr>
      <vt:lpstr>Catalase Secondary Structure</vt:lpstr>
      <vt:lpstr>Catalase Tertiary Structure</vt:lpstr>
      <vt:lpstr>Catalase Quaternary Structure</vt:lpstr>
      <vt:lpstr>Optimal Biochemical Conditions</vt:lpstr>
      <vt:lpstr>PowerPoint Presentation</vt:lpstr>
      <vt:lpstr>Purpose of Project</vt:lpstr>
      <vt:lpstr>Laboratory Equipment</vt:lpstr>
      <vt:lpstr>Spectrophotometers</vt:lpstr>
      <vt:lpstr>Laboratory Chemicals</vt:lpstr>
      <vt:lpstr>Extract Preparation</vt:lpstr>
      <vt:lpstr>Steps for Protein Quantitation </vt:lpstr>
      <vt:lpstr>Catalase Assay: Dilutions</vt:lpstr>
      <vt:lpstr>Catalase Assay: Reaction</vt:lpstr>
      <vt:lpstr>Catalase Assay: Stop Solutions</vt:lpstr>
      <vt:lpstr>Catalase Assay: Color Reagent</vt:lpstr>
      <vt:lpstr>Calculations</vt:lpstr>
      <vt:lpstr>Inhibitor Assay: Dilutions</vt:lpstr>
      <vt:lpstr>Inhibitor Assay: Reaction</vt:lpstr>
      <vt:lpstr>Inhibitor Assay: Stop Solutions</vt:lpstr>
      <vt:lpstr>Inhibitor Assay: Color Reagent</vt:lpstr>
      <vt:lpstr>Triton X-100</vt:lpstr>
      <vt:lpstr>3.93%</vt:lpstr>
      <vt:lpstr>Inhibitor Assay: Calculations</vt:lpstr>
      <vt:lpstr>Inhibitor Assay: Calculations</vt:lpstr>
      <vt:lpstr>Results</vt:lpstr>
      <vt:lpstr>Measurements</vt:lpstr>
      <vt:lpstr>Total Volume of Extract (mL)</vt:lpstr>
      <vt:lpstr>Total Protein in Extract (mg)</vt:lpstr>
      <vt:lpstr>Catalase Activity</vt:lpstr>
      <vt:lpstr>Total Catalase Activity</vt:lpstr>
      <vt:lpstr>Specific Catalase Activity</vt:lpstr>
      <vt:lpstr>Catalase Activity in a Tissue Sample</vt:lpstr>
      <vt:lpstr>Catalase Activity per Wet Mass of Tissue</vt:lpstr>
      <vt:lpstr>Data Collections</vt:lpstr>
      <vt:lpstr>Chicken Liver Tissue Results</vt:lpstr>
      <vt:lpstr>Calf Liver Tissue Results</vt:lpstr>
      <vt:lpstr>Beetroot Skin Tissue Results</vt:lpstr>
      <vt:lpstr>Beetroot Tissue Results</vt:lpstr>
      <vt:lpstr>Beef Heart Tissue Results</vt:lpstr>
      <vt:lpstr>Data Collections</vt:lpstr>
      <vt:lpstr>PowerPoint Presentation</vt:lpstr>
      <vt:lpstr>Conclusion</vt:lpstr>
      <vt:lpstr>PowerPoint Presentation</vt:lpstr>
      <vt:lpstr>PowerPoint Presentation</vt:lpstr>
      <vt:lpstr>Sources of Error</vt:lpstr>
      <vt:lpstr>Acknowledgements</vt:lpstr>
      <vt:lpstr>References</vt:lpstr>
      <vt:lpstr>References</vt:lpstr>
      <vt:lpstr>References</vt:lpstr>
      <vt:lpstr>Questions?</vt:lpstr>
      <vt:lpstr>Data Collections</vt:lpstr>
      <vt:lpstr>Happy Birthday Afra!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Determination of Catalase Activity and its Inhibition by Triton X-100</dc:title>
  <dc:creator>Peter Delannoy</dc:creator>
  <cp:lastModifiedBy>Peter Delannoy</cp:lastModifiedBy>
  <cp:revision>1</cp:revision>
  <dcterms:modified xsi:type="dcterms:W3CDTF">2016-02-01T17:18:47Z</dcterms:modified>
</cp:coreProperties>
</file>